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1"/>
    <p:sldMasterId id="2147483680" r:id="rId12"/>
    <p:sldMasterId id="2147483693" r:id="rId13"/>
    <p:sldMasterId id="2147483699" r:id="rId14"/>
    <p:sldMasterId id="2147483712" r:id="rId15"/>
    <p:sldMasterId id="2147483726" r:id="rId16"/>
    <p:sldMasterId id="2147483741" r:id="rId17"/>
  </p:sldMasterIdLst>
  <p:notesMasterIdLst>
    <p:notesMasterId r:id="rId43"/>
  </p:notesMasterIdLst>
  <p:sldIdLst>
    <p:sldId id="280" r:id="rId18"/>
    <p:sldId id="831" r:id="rId19"/>
    <p:sldId id="2147471650" r:id="rId20"/>
    <p:sldId id="815" r:id="rId21"/>
    <p:sldId id="810" r:id="rId22"/>
    <p:sldId id="2147471648" r:id="rId23"/>
    <p:sldId id="812" r:id="rId24"/>
    <p:sldId id="2147471646" r:id="rId25"/>
    <p:sldId id="2147471643" r:id="rId26"/>
    <p:sldId id="817" r:id="rId27"/>
    <p:sldId id="819" r:id="rId28"/>
    <p:sldId id="818" r:id="rId29"/>
    <p:sldId id="2147471628" r:id="rId30"/>
    <p:sldId id="295" r:id="rId31"/>
    <p:sldId id="307" r:id="rId32"/>
    <p:sldId id="263" r:id="rId33"/>
    <p:sldId id="299" r:id="rId34"/>
    <p:sldId id="2147471651" r:id="rId35"/>
    <p:sldId id="257" r:id="rId36"/>
    <p:sldId id="1003" r:id="rId37"/>
    <p:sldId id="1641" r:id="rId38"/>
    <p:sldId id="822" r:id="rId39"/>
    <p:sldId id="294" r:id="rId40"/>
    <p:sldId id="798" r:id="rId41"/>
    <p:sldId id="799" r:id="rId42"/>
  </p:sldIdLst>
  <p:sldSz cx="12192000" cy="6858000"/>
  <p:notesSz cx="6858000" cy="9144000"/>
  <p:custDataLst>
    <p:custData r:id="rId5"/>
    <p:custData r:id="rId3"/>
    <p:custData r:id="rId10"/>
    <p:custData r:id="rId1"/>
    <p:custData r:id="rId7"/>
    <p:custData r:id="rId6"/>
    <p:custData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 userDrawn="1">
          <p15:clr>
            <a:srgbClr val="A4A3A4"/>
          </p15:clr>
        </p15:guide>
        <p15:guide id="2" orient="horz" pos="792" userDrawn="1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2904" userDrawn="1">
          <p15:clr>
            <a:srgbClr val="A4A3A4"/>
          </p15:clr>
        </p15:guide>
        <p15:guide id="5" orient="horz" pos="1680" userDrawn="1">
          <p15:clr>
            <a:srgbClr val="A4A3A4"/>
          </p15:clr>
        </p15:guide>
        <p15:guide id="6" pos="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848095-81CF-12AC-6204-8EBEB55689C5}" name="Kali Rhoades" initials="KR" userId="S::CN114338@centene.com::dee76c1f-d19b-44e6-80c0-04d8d44cd5ab" providerId="AD"/>
  <p188:author id="{769D5AA1-FFD0-4141-C68F-83CFEC5FF07E}" name="Rebecca L. Braun" initials="RB" userId="S::CN108652@centene.com::fddcf927-3b9a-45b3-987c-c2d7870d1773" providerId="AD"/>
  <p188:author id="{83EA1CD1-3637-C1A6-77CC-34EB0B1ED82D}" name="Phuong L. Dao" initials="PD" userId="S::CN109610@centene.com::a116400a-9dbc-4437-bfd6-4e0ff7f272e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5C068C"/>
    <a:srgbClr val="CB177D"/>
    <a:srgbClr val="AAC832"/>
    <a:srgbClr val="F58220"/>
    <a:srgbClr val="A162D0"/>
    <a:srgbClr val="3F8B81"/>
    <a:srgbClr val="6E6E6E"/>
    <a:srgbClr val="008BAB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5BE1AE-53DC-4872-9C4C-97389B90E3AE}" v="1" dt="2025-11-04T22:48:25.7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4598"/>
  </p:normalViewPr>
  <p:slideViewPr>
    <p:cSldViewPr snapToGrid="0">
      <p:cViewPr varScale="1">
        <p:scale>
          <a:sx n="119" d="100"/>
          <a:sy n="119" d="100"/>
        </p:scale>
        <p:origin x="856" y="176"/>
      </p:cViewPr>
      <p:guideLst>
        <p:guide orient="horz" pos="1104"/>
        <p:guide orient="horz" pos="792"/>
        <p:guide pos="3840"/>
        <p:guide orient="horz" pos="2904"/>
        <p:guide orient="horz" pos="1680"/>
        <p:guide pos="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microsoft.com/office/2018/10/relationships/authors" Target="authors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Master" Target="slideMasters/slideMaster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2.xml"/><Relationship Id="rId17" Type="http://schemas.openxmlformats.org/officeDocument/2006/relationships/slideMaster" Target="slideMasters/slideMaster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theme" Target="theme/theme1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56E15-FB40-49DA-ADC3-62A1EFB452A5}" type="datetimeFigureOut">
              <a:rPr lang="en-US" smtClean="0"/>
              <a:t>11/5/25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3D5AB-B039-4130-8557-9C98E24B3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6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3D5AB-B039-4130-8557-9C98E24B3C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28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34DAD-DF98-44E2-A25C-0E8DEB5DEE33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3574A-25A8-4034-B650-F7927E339FE4}"/>
              </a:ext>
            </a:extLst>
          </p:cNvPr>
          <p:cNvSpPr txBox="1"/>
          <p:nvPr/>
        </p:nvSpPr>
        <p:spPr>
          <a:xfrm>
            <a:off x="1417320" y="4572000"/>
            <a:ext cx="3429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Chiropractic and Acupuncture is a covered benefit under the UC Blue &amp; Gold HMO plan.  You get 24 combined visits at a $20 copayment per visit, per calendar year.  You can self-refer to any provider associated with American Specialty Health</a:t>
            </a:r>
          </a:p>
        </p:txBody>
      </p:sp>
    </p:spTree>
    <p:extLst>
      <p:ext uri="{BB962C8B-B14F-4D97-AF65-F5344CB8AC3E}">
        <p14:creationId xmlns:p14="http://schemas.microsoft.com/office/powerpoint/2010/main" val="3089386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34DAD-DF98-44E2-A25C-0E8DEB5DEE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22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3D5AB-B039-4130-8557-9C98E24B3C2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963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3D5AB-B039-4130-8557-9C98E24B3C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875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3D5AB-B039-4130-8557-9C98E24B3C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795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ct val="25000"/>
              </a:spcAft>
              <a:buFont typeface="Arial" panose="020B0604020202020204" pitchFamily="34" charset="0"/>
              <a:buNone/>
            </a:pPr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34DAD-DF98-44E2-A25C-0E8DEB5DEE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55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3D5AB-B039-4130-8557-9C98E24B3C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62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3D5AB-B039-4130-8557-9C98E24B3C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56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3D5AB-B039-4130-8557-9C98E24B3C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1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34DAD-DF98-44E2-A25C-0E8DEB5DEE3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17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34DAD-DF98-44E2-A25C-0E8DEB5DEE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66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34DAD-DF98-44E2-A25C-0E8DEB5DEE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87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589270" cy="3920490"/>
          </a:xfrm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34DAD-DF98-44E2-A25C-0E8DEB5DEE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96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3D5AB-B039-4130-8557-9C98E24B3C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33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7A4D2-475B-4D9F-847B-3316B3E16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069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54A5F-1660-064E-DE66-9EA2F9FD4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C66178-74AB-8FFF-ACF2-83E4699C69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28E7C6-047A-CF83-1418-2C48BD18A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6DAF3-F81A-5AF3-BDFB-A103AF641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34DAD-DF98-44E2-A25C-0E8DEB5DEE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60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3D5AB-B039-4130-8557-9C98E24B3C2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96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1.png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4A5ED6-6AF1-3642-B0B9-567C59F58E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712"/>
            <a:ext cx="12192000" cy="153939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7250" y="64526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3070DE-66AA-BB49-B50D-BC8206A48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0" y="1422400"/>
            <a:ext cx="6217920" cy="2082794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FD0D8BE-BFFE-2947-A550-08D726BD5E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34000" y="3860373"/>
            <a:ext cx="621792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E6E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Subhead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DA6BAF2-2496-D54E-B070-93D1635142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646033"/>
            <a:ext cx="3227251" cy="155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23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4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ounded Rectangle 5"/>
          <p:cNvSpPr/>
          <p:nvPr userDrawn="1"/>
        </p:nvSpPr>
        <p:spPr>
          <a:xfrm>
            <a:off x="571499" y="1536700"/>
            <a:ext cx="11008297" cy="4711700"/>
          </a:xfrm>
          <a:prstGeom prst="roundRect">
            <a:avLst>
              <a:gd name="adj" fmla="val 120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1135" y="6581730"/>
            <a:ext cx="4114800" cy="2267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333333"/>
                </a:solidFill>
              </a:defRPr>
            </a:lvl1pPr>
          </a:lstStyle>
          <a:p>
            <a:r>
              <a:rPr lang="en-US"/>
              <a:t>Confidential and Proprietary Information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7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7DC6EF8-7239-44B8-A009-F3DF16CC69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62912" y="6572690"/>
            <a:ext cx="4114800" cy="2267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333333"/>
                </a:solidFill>
              </a:defRPr>
            </a:lvl1pPr>
          </a:lstStyle>
          <a:p>
            <a:r>
              <a:rPr lang="en-US"/>
              <a:t>Confidential and Proprietary Information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09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4A5ED6-6AF1-3642-B0B9-567C59F58E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712"/>
            <a:ext cx="12192000" cy="153939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7250" y="64526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Information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3070DE-66AA-BB49-B50D-BC8206A48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0" y="1422400"/>
            <a:ext cx="6217920" cy="2082794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FD0D8BE-BFFE-2947-A550-08D726BD5E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34000" y="3860373"/>
            <a:ext cx="621792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E6E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Subhead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DA6BAF2-2496-D54E-B070-93D1635142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380" y="1843063"/>
            <a:ext cx="3227251" cy="155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16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FDBE2F-AFF7-464A-A94C-464F9C79EA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712"/>
            <a:ext cx="12192000" cy="1539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09920" y="3946448"/>
            <a:ext cx="6013450" cy="1185862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Title Slide</a:t>
            </a: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9920" y="4670436"/>
            <a:ext cx="60134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E6E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7250" y="64526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Information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4A6CD5-83C4-804B-8A26-5017E3FE39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4604" y="1495360"/>
            <a:ext cx="3597364" cy="1730807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60C02B-6BE5-1441-8C00-BFA8D7985F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8630" y="862570"/>
            <a:ext cx="4210706" cy="4280640"/>
          </a:xfrm>
          <a:prstGeom prst="ellipse">
            <a:avLst/>
          </a:prstGeom>
          <a:solidFill>
            <a:srgbClr val="F0F0F0"/>
          </a:solidFill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93D528-9F79-384D-8F71-F99244228D7E}"/>
              </a:ext>
            </a:extLst>
          </p:cNvPr>
          <p:cNvCxnSpPr>
            <a:cxnSpLocks/>
          </p:cNvCxnSpPr>
          <p:nvPr userDrawn="1"/>
        </p:nvCxnSpPr>
        <p:spPr>
          <a:xfrm>
            <a:off x="5709920" y="3744038"/>
            <a:ext cx="6013450" cy="0"/>
          </a:xfrm>
          <a:prstGeom prst="line">
            <a:avLst/>
          </a:prstGeom>
          <a:ln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597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7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0F32AF-732A-A543-88B7-241C8D31A69F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10000">
                <a:srgbClr val="A5247F"/>
              </a:gs>
              <a:gs pos="100000">
                <a:srgbClr val="CB177D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379539"/>
            <a:ext cx="10515600" cy="118586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4687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38640" y="386671"/>
            <a:ext cx="1908810" cy="91838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31850" y="6372727"/>
            <a:ext cx="10747948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7250" y="64526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3305255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10000">
                <a:srgbClr val="A5247F"/>
              </a:gs>
              <a:gs pos="100000">
                <a:srgbClr val="CB177D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7800" y="3172548"/>
            <a:ext cx="9296399" cy="1379132"/>
          </a:xfrm>
        </p:spPr>
        <p:txBody>
          <a:bodyPr anchor="t" anchorCtr="0">
            <a:norm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Edit Divider Content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800" y="2213415"/>
            <a:ext cx="9296399" cy="782799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SLIDE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50655F-5E6C-DD46-8A8B-69283BF5B8CA}"/>
              </a:ext>
            </a:extLst>
          </p:cNvPr>
          <p:cNvGrpSpPr/>
          <p:nvPr userDrawn="1"/>
        </p:nvGrpSpPr>
        <p:grpSpPr>
          <a:xfrm>
            <a:off x="1447800" y="1569720"/>
            <a:ext cx="9296399" cy="3696465"/>
            <a:chOff x="1447800" y="1620520"/>
            <a:chExt cx="9296399" cy="3696465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1447800" y="1620520"/>
              <a:ext cx="9296399" cy="0"/>
            </a:xfrm>
            <a:prstGeom prst="line">
              <a:avLst/>
            </a:prstGeom>
            <a:ln w="22225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447800" y="5316985"/>
              <a:ext cx="9296399" cy="0"/>
            </a:xfrm>
            <a:prstGeom prst="line">
              <a:avLst/>
            </a:prstGeom>
            <a:ln w="22225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9579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0B9922B-08F2-C342-9847-AEBAA9074D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712"/>
            <a:ext cx="12192000" cy="153939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7250" y="64526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Information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819976-C848-A74E-B03C-7C84D2150BCC}"/>
              </a:ext>
            </a:extLst>
          </p:cNvPr>
          <p:cNvCxnSpPr/>
          <p:nvPr userDrawn="1"/>
        </p:nvCxnSpPr>
        <p:spPr>
          <a:xfrm>
            <a:off x="1447800" y="1325880"/>
            <a:ext cx="9296399" cy="0"/>
          </a:xfrm>
          <a:prstGeom prst="line">
            <a:avLst/>
          </a:prstGeom>
          <a:ln w="22225" cap="rnd">
            <a:solidFill>
              <a:srgbClr val="6E6E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B2C188-530F-AD4B-96AF-3D953036E934}"/>
              </a:ext>
            </a:extLst>
          </p:cNvPr>
          <p:cNvCxnSpPr/>
          <p:nvPr userDrawn="1"/>
        </p:nvCxnSpPr>
        <p:spPr>
          <a:xfrm>
            <a:off x="1447800" y="5022345"/>
            <a:ext cx="9296399" cy="0"/>
          </a:xfrm>
          <a:prstGeom prst="line">
            <a:avLst/>
          </a:prstGeom>
          <a:ln w="22225" cap="rnd">
            <a:solidFill>
              <a:srgbClr val="6E6E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A32323CF-97C2-5C48-8214-010B9B4099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7800" y="2928708"/>
            <a:ext cx="9296399" cy="1379132"/>
          </a:xfrm>
        </p:spPr>
        <p:txBody>
          <a:bodyPr anchor="t" anchorCtr="0">
            <a:normAutofit/>
          </a:bodyPr>
          <a:lstStyle>
            <a:lvl1pPr algn="ctr">
              <a:defRPr sz="4800" baseline="0">
                <a:solidFill>
                  <a:srgbClr val="CB177D"/>
                </a:solidFill>
              </a:defRPr>
            </a:lvl1pPr>
          </a:lstStyle>
          <a:p>
            <a:r>
              <a:rPr lang="en-US"/>
              <a:t>Edit Divider Content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2F6E11B-9A5D-1E4D-905F-848B37D251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7800" y="1959415"/>
            <a:ext cx="9296399" cy="782799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rgbClr val="CB177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SLIDE</a:t>
            </a:r>
          </a:p>
        </p:txBody>
      </p:sp>
    </p:spTree>
    <p:extLst>
      <p:ext uri="{BB962C8B-B14F-4D97-AF65-F5344CB8AC3E}">
        <p14:creationId xmlns:p14="http://schemas.microsoft.com/office/powerpoint/2010/main" val="3053522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80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577" y="1698625"/>
            <a:ext cx="5303520" cy="4351338"/>
          </a:xfrm>
        </p:spPr>
        <p:txBody>
          <a:bodyPr/>
          <a:lstStyle>
            <a:lvl2pPr marL="292100" indent="-292100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698625"/>
            <a:ext cx="5303520" cy="4351338"/>
          </a:xfrm>
        </p:spPr>
        <p:txBody>
          <a:bodyPr/>
          <a:lstStyle>
            <a:lvl2pPr marL="292100" indent="-292100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5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FDBE2F-AFF7-464A-A94C-464F9C79EA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712"/>
            <a:ext cx="12192000" cy="1539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09920" y="3946448"/>
            <a:ext cx="6013450" cy="1185862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Title Slide</a:t>
            </a: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9920" y="4670436"/>
            <a:ext cx="60134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E6E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7250" y="64526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4A6CD5-83C4-804B-8A26-5017E3FE39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4604" y="1495360"/>
            <a:ext cx="3597364" cy="1730807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60C02B-6BE5-1441-8C00-BFA8D7985F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8630" y="862570"/>
            <a:ext cx="4210706" cy="4280640"/>
          </a:xfrm>
          <a:prstGeom prst="ellipse">
            <a:avLst/>
          </a:prstGeom>
          <a:solidFill>
            <a:srgbClr val="F0F0F0"/>
          </a:solidFill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93D528-9F79-384D-8F71-F99244228D7E}"/>
              </a:ext>
            </a:extLst>
          </p:cNvPr>
          <p:cNvCxnSpPr>
            <a:cxnSpLocks/>
          </p:cNvCxnSpPr>
          <p:nvPr userDrawn="1"/>
        </p:nvCxnSpPr>
        <p:spPr>
          <a:xfrm>
            <a:off x="5709920" y="3744038"/>
            <a:ext cx="6013450" cy="0"/>
          </a:xfrm>
          <a:prstGeom prst="line">
            <a:avLst/>
          </a:prstGeom>
          <a:ln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937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7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611586" y="1536700"/>
            <a:ext cx="5394960" cy="4711700"/>
          </a:xfrm>
          <a:prstGeom prst="roundRect">
            <a:avLst>
              <a:gd name="adj" fmla="val 20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799" y="1698625"/>
            <a:ext cx="509229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DEB0D51-A210-A949-B5E9-69E00D9768A8}"/>
              </a:ext>
            </a:extLst>
          </p:cNvPr>
          <p:cNvSpPr/>
          <p:nvPr userDrawn="1"/>
        </p:nvSpPr>
        <p:spPr>
          <a:xfrm>
            <a:off x="6230066" y="1536700"/>
            <a:ext cx="5394960" cy="4711700"/>
          </a:xfrm>
          <a:prstGeom prst="roundRect">
            <a:avLst>
              <a:gd name="adj" fmla="val 20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0058272-BE7B-7446-AE3C-986233F82B1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31279" y="1698625"/>
            <a:ext cx="509229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511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578" y="529389"/>
            <a:ext cx="10753810" cy="1161299"/>
          </a:xfrm>
        </p:spPr>
        <p:txBody>
          <a:bodyPr/>
          <a:lstStyle>
            <a:lvl1pPr>
              <a:defRPr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1578" y="1554480"/>
            <a:ext cx="5367528" cy="553988"/>
          </a:xfrm>
          <a:gradFill>
            <a:gsLst>
              <a:gs pos="10000">
                <a:srgbClr val="A5247F"/>
              </a:gs>
              <a:gs pos="100000">
                <a:srgbClr val="CB177D"/>
              </a:gs>
            </a:gsLst>
            <a:lin ang="3600000" scaled="0"/>
          </a:gra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578" y="2273437"/>
            <a:ext cx="5367528" cy="38182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38" y="1554480"/>
            <a:ext cx="5367528" cy="553988"/>
          </a:xfrm>
          <a:gradFill>
            <a:gsLst>
              <a:gs pos="10000">
                <a:srgbClr val="A5247F"/>
              </a:gs>
              <a:gs pos="100000">
                <a:srgbClr val="CB177D"/>
              </a:gs>
            </a:gsLst>
            <a:lin ang="3600000" scaled="0"/>
          </a:gradFill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b="1" kern="1200" cap="all" spc="1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838" y="2273437"/>
            <a:ext cx="5367528" cy="38182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Information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06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03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ounded Rectangle 5"/>
          <p:cNvSpPr/>
          <p:nvPr userDrawn="1"/>
        </p:nvSpPr>
        <p:spPr>
          <a:xfrm>
            <a:off x="571499" y="1536700"/>
            <a:ext cx="11008297" cy="4711700"/>
          </a:xfrm>
          <a:prstGeom prst="roundRect">
            <a:avLst>
              <a:gd name="adj" fmla="val 120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79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24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0F5E063-8C05-4575-BCEF-3FD2207D8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01" y="6376477"/>
            <a:ext cx="1188720" cy="39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25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57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98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7472"/>
            <a:ext cx="8534400" cy="100584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l">
              <a:lnSpc>
                <a:spcPts val="3800"/>
              </a:lnSpc>
              <a:defRPr sz="3600" b="0" i="0" baseline="0">
                <a:solidFill>
                  <a:srgbClr val="007E7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09601" y="1600200"/>
            <a:ext cx="11231033" cy="4637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buNone/>
              <a:defRPr sz="2400"/>
            </a:lvl1pPr>
            <a:lvl2pPr marL="274320" indent="-274320">
              <a:lnSpc>
                <a:spcPts val="2600"/>
              </a:lnSpc>
              <a:spcBef>
                <a:spcPts val="1000"/>
              </a:spcBef>
              <a:buClr>
                <a:srgbClr val="007E7A"/>
              </a:buClr>
              <a:buSzPct val="110000"/>
              <a:buFont typeface="Arial" panose="020B0604020202020204" pitchFamily="34" charset="0"/>
              <a:buChar char="•"/>
              <a:tabLst/>
              <a:defRPr sz="2200"/>
            </a:lvl2pPr>
            <a:lvl3pPr marL="594360" indent="-274320">
              <a:lnSpc>
                <a:spcPts val="2200"/>
              </a:lnSpc>
              <a:buClr>
                <a:srgbClr val="007E7A"/>
              </a:buClr>
              <a:buFont typeface=".AppleSystemUIFont" charset="-120"/>
              <a:buChar char="–"/>
              <a:tabLst/>
              <a:defRPr sz="1800"/>
            </a:lvl3pPr>
            <a:lvl4pPr marL="917575" indent="-274320">
              <a:lnSpc>
                <a:spcPts val="1800"/>
              </a:lnSpc>
              <a:buClr>
                <a:srgbClr val="007E7A"/>
              </a:buClr>
              <a:buFont typeface="ArialMT" charset="0"/>
              <a:buChar char="»"/>
              <a:tabLst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90DBF5D-010E-994D-9090-98B2D23C5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1" y="6400801"/>
            <a:ext cx="1222003" cy="238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rgbClr val="6E6E6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1D68-CA34-4E7F-99D4-0766B53ADE0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673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  <p15:guide id="2" orient="horz" pos="45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4A5ED6-6AF1-3642-B0B9-567C59F58E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712"/>
            <a:ext cx="12192000" cy="153939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7250" y="64526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Information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3070DE-66AA-BB49-B50D-BC8206A48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0" y="1422400"/>
            <a:ext cx="6217920" cy="2082794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FD0D8BE-BFFE-2947-A550-08D726BD5E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34000" y="3860373"/>
            <a:ext cx="621792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E6E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Subhead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DA6BAF2-2496-D54E-B070-93D1635142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646033"/>
            <a:ext cx="3227251" cy="155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85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0F32AF-732A-A543-88B7-241C8D31A69F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10000">
                <a:srgbClr val="A5247F"/>
              </a:gs>
              <a:gs pos="100000">
                <a:srgbClr val="CB177D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379539"/>
            <a:ext cx="10515600" cy="118586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4687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38640" y="386671"/>
            <a:ext cx="1908810" cy="91838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31850" y="6372727"/>
            <a:ext cx="10747948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7250" y="64526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81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FDBE2F-AFF7-464A-A94C-464F9C79EA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712"/>
            <a:ext cx="12192000" cy="1539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09920" y="3946448"/>
            <a:ext cx="6013450" cy="1185862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Title Slide</a:t>
            </a: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9920" y="4670436"/>
            <a:ext cx="60134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E6E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7250" y="64526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Information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4A6CD5-83C4-804B-8A26-5017E3FE39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4604" y="1495360"/>
            <a:ext cx="3597364" cy="1730807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60C02B-6BE5-1441-8C00-BFA8D7985F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8630" y="862570"/>
            <a:ext cx="4210706" cy="4280640"/>
          </a:xfrm>
          <a:prstGeom prst="ellipse">
            <a:avLst/>
          </a:prstGeom>
          <a:solidFill>
            <a:srgbClr val="F0F0F0"/>
          </a:solidFill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93D528-9F79-384D-8F71-F99244228D7E}"/>
              </a:ext>
            </a:extLst>
          </p:cNvPr>
          <p:cNvCxnSpPr>
            <a:cxnSpLocks/>
          </p:cNvCxnSpPr>
          <p:nvPr userDrawn="1"/>
        </p:nvCxnSpPr>
        <p:spPr>
          <a:xfrm>
            <a:off x="5709920" y="3744038"/>
            <a:ext cx="6013450" cy="0"/>
          </a:xfrm>
          <a:prstGeom prst="line">
            <a:avLst/>
          </a:prstGeom>
          <a:ln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141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7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0F32AF-732A-A543-88B7-241C8D31A69F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10000">
                <a:srgbClr val="A5247F"/>
              </a:gs>
              <a:gs pos="100000">
                <a:srgbClr val="CB177D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379539"/>
            <a:ext cx="10515600" cy="118586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4687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38640" y="386671"/>
            <a:ext cx="1908810" cy="91838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31850" y="6372727"/>
            <a:ext cx="10747948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7250" y="64526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2394034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10000">
                <a:srgbClr val="A5247F"/>
              </a:gs>
              <a:gs pos="100000">
                <a:srgbClr val="CB177D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7800" y="3172548"/>
            <a:ext cx="9296399" cy="1379132"/>
          </a:xfrm>
        </p:spPr>
        <p:txBody>
          <a:bodyPr anchor="t" anchorCtr="0">
            <a:norm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Edit Divider Content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800" y="2213415"/>
            <a:ext cx="9296399" cy="782799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SLIDE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50655F-5E6C-DD46-8A8B-69283BF5B8CA}"/>
              </a:ext>
            </a:extLst>
          </p:cNvPr>
          <p:cNvGrpSpPr/>
          <p:nvPr userDrawn="1"/>
        </p:nvGrpSpPr>
        <p:grpSpPr>
          <a:xfrm>
            <a:off x="1447800" y="1569720"/>
            <a:ext cx="9296399" cy="3696465"/>
            <a:chOff x="1447800" y="1620520"/>
            <a:chExt cx="9296399" cy="3696465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1447800" y="1620520"/>
              <a:ext cx="9296399" cy="0"/>
            </a:xfrm>
            <a:prstGeom prst="line">
              <a:avLst/>
            </a:prstGeom>
            <a:ln w="22225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447800" y="5316985"/>
              <a:ext cx="9296399" cy="0"/>
            </a:xfrm>
            <a:prstGeom prst="line">
              <a:avLst/>
            </a:prstGeom>
            <a:ln w="22225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144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0B9922B-08F2-C342-9847-AEBAA9074D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712"/>
            <a:ext cx="12192000" cy="153939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7250" y="64526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Information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819976-C848-A74E-B03C-7C84D2150BCC}"/>
              </a:ext>
            </a:extLst>
          </p:cNvPr>
          <p:cNvCxnSpPr/>
          <p:nvPr userDrawn="1"/>
        </p:nvCxnSpPr>
        <p:spPr>
          <a:xfrm>
            <a:off x="1447800" y="1325880"/>
            <a:ext cx="9296399" cy="0"/>
          </a:xfrm>
          <a:prstGeom prst="line">
            <a:avLst/>
          </a:prstGeom>
          <a:ln w="22225" cap="rnd">
            <a:solidFill>
              <a:srgbClr val="6E6E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B2C188-530F-AD4B-96AF-3D953036E934}"/>
              </a:ext>
            </a:extLst>
          </p:cNvPr>
          <p:cNvCxnSpPr/>
          <p:nvPr userDrawn="1"/>
        </p:nvCxnSpPr>
        <p:spPr>
          <a:xfrm>
            <a:off x="1447800" y="5022345"/>
            <a:ext cx="9296399" cy="0"/>
          </a:xfrm>
          <a:prstGeom prst="line">
            <a:avLst/>
          </a:prstGeom>
          <a:ln w="22225" cap="rnd">
            <a:solidFill>
              <a:srgbClr val="6E6E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A32323CF-97C2-5C48-8214-010B9B4099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7800" y="2928708"/>
            <a:ext cx="9296399" cy="1379132"/>
          </a:xfrm>
        </p:spPr>
        <p:txBody>
          <a:bodyPr anchor="t" anchorCtr="0">
            <a:normAutofit/>
          </a:bodyPr>
          <a:lstStyle>
            <a:lvl1pPr algn="ctr">
              <a:defRPr sz="4800" baseline="0">
                <a:solidFill>
                  <a:srgbClr val="CB177D"/>
                </a:solidFill>
              </a:defRPr>
            </a:lvl1pPr>
          </a:lstStyle>
          <a:p>
            <a:r>
              <a:rPr lang="en-US"/>
              <a:t>Edit Divider Content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2F6E11B-9A5D-1E4D-905F-848B37D251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7800" y="1959415"/>
            <a:ext cx="9296399" cy="782799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rgbClr val="CB177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SLIDE</a:t>
            </a:r>
          </a:p>
        </p:txBody>
      </p:sp>
    </p:spTree>
    <p:extLst>
      <p:ext uri="{BB962C8B-B14F-4D97-AF65-F5344CB8AC3E}">
        <p14:creationId xmlns:p14="http://schemas.microsoft.com/office/powerpoint/2010/main" val="2063656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537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577" y="1698625"/>
            <a:ext cx="5303520" cy="4351338"/>
          </a:xfrm>
        </p:spPr>
        <p:txBody>
          <a:bodyPr/>
          <a:lstStyle>
            <a:lvl2pPr marL="292100" indent="-292100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698625"/>
            <a:ext cx="5303520" cy="4351338"/>
          </a:xfrm>
        </p:spPr>
        <p:txBody>
          <a:bodyPr/>
          <a:lstStyle>
            <a:lvl2pPr marL="292100" indent="-292100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06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799" y="1698625"/>
            <a:ext cx="509229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0058272-BE7B-7446-AE3C-986233F82B1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31279" y="1698625"/>
            <a:ext cx="509229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580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578" y="529389"/>
            <a:ext cx="10753810" cy="1161299"/>
          </a:xfrm>
        </p:spPr>
        <p:txBody>
          <a:bodyPr/>
          <a:lstStyle>
            <a:lvl1pPr>
              <a:defRPr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1578" y="1554480"/>
            <a:ext cx="5367528" cy="553988"/>
          </a:xfrm>
          <a:gradFill>
            <a:gsLst>
              <a:gs pos="10000">
                <a:srgbClr val="A5247F"/>
              </a:gs>
              <a:gs pos="100000">
                <a:srgbClr val="CB177D"/>
              </a:gs>
            </a:gsLst>
            <a:lin ang="3600000" scaled="0"/>
          </a:gra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578" y="2273437"/>
            <a:ext cx="5367528" cy="38182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38" y="1554480"/>
            <a:ext cx="5367528" cy="553988"/>
          </a:xfrm>
          <a:gradFill>
            <a:gsLst>
              <a:gs pos="10000">
                <a:srgbClr val="A5247F"/>
              </a:gs>
              <a:gs pos="100000">
                <a:srgbClr val="CB177D"/>
              </a:gs>
            </a:gsLst>
            <a:lin ang="3600000" scaled="0"/>
          </a:gradFill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b="1" kern="1200" cap="all" spc="1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838" y="2273437"/>
            <a:ext cx="5367528" cy="38182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Information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424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692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ounded Rectangle 5"/>
          <p:cNvSpPr/>
          <p:nvPr userDrawn="1"/>
        </p:nvSpPr>
        <p:spPr>
          <a:xfrm>
            <a:off x="571499" y="1536700"/>
            <a:ext cx="11008297" cy="4711700"/>
          </a:xfrm>
          <a:prstGeom prst="roundRect">
            <a:avLst>
              <a:gd name="adj" fmla="val 120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10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10000">
                <a:srgbClr val="A5247F"/>
              </a:gs>
              <a:gs pos="100000">
                <a:srgbClr val="CB177D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7800" y="3172548"/>
            <a:ext cx="9296399" cy="1379132"/>
          </a:xfrm>
        </p:spPr>
        <p:txBody>
          <a:bodyPr anchor="t" anchorCtr="0">
            <a:norm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Edit Divider Content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800" y="2213415"/>
            <a:ext cx="9296399" cy="782799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SLIDE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50655F-5E6C-DD46-8A8B-69283BF5B8CA}"/>
              </a:ext>
            </a:extLst>
          </p:cNvPr>
          <p:cNvGrpSpPr/>
          <p:nvPr userDrawn="1"/>
        </p:nvGrpSpPr>
        <p:grpSpPr>
          <a:xfrm>
            <a:off x="1447800" y="1569720"/>
            <a:ext cx="9296399" cy="3696465"/>
            <a:chOff x="1447800" y="1620520"/>
            <a:chExt cx="9296399" cy="3696465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1447800" y="1620520"/>
              <a:ext cx="9296399" cy="0"/>
            </a:xfrm>
            <a:prstGeom prst="line">
              <a:avLst/>
            </a:prstGeom>
            <a:ln w="22225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447800" y="5316985"/>
              <a:ext cx="9296399" cy="0"/>
            </a:xfrm>
            <a:prstGeom prst="line">
              <a:avLst/>
            </a:prstGeom>
            <a:ln w="22225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74986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519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4A5ED6-6AF1-3642-B0B9-567C59F58E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712"/>
            <a:ext cx="12192000" cy="153939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7250" y="64526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Information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3070DE-66AA-BB49-B50D-BC8206A48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0" y="1422400"/>
            <a:ext cx="6217920" cy="2082794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FD0D8BE-BFFE-2947-A550-08D726BD5E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34000" y="3860373"/>
            <a:ext cx="621792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E6E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Subhead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DA6BAF2-2496-D54E-B070-93D1635142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646033"/>
            <a:ext cx="3227251" cy="155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41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FDBE2F-AFF7-464A-A94C-464F9C79EA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712"/>
            <a:ext cx="12192000" cy="1539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09920" y="3946448"/>
            <a:ext cx="6013450" cy="1185862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Title Slide</a:t>
            </a: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9920" y="4670436"/>
            <a:ext cx="60134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E6E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7250" y="64526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Information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4A6CD5-83C4-804B-8A26-5017E3FE39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4604" y="1495360"/>
            <a:ext cx="3597364" cy="1730807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60C02B-6BE5-1441-8C00-BFA8D7985F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8630" y="862570"/>
            <a:ext cx="4210706" cy="4280640"/>
          </a:xfrm>
          <a:prstGeom prst="ellipse">
            <a:avLst/>
          </a:prstGeom>
          <a:solidFill>
            <a:srgbClr val="F0F0F0"/>
          </a:solidFill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93D528-9F79-384D-8F71-F99244228D7E}"/>
              </a:ext>
            </a:extLst>
          </p:cNvPr>
          <p:cNvCxnSpPr>
            <a:cxnSpLocks/>
          </p:cNvCxnSpPr>
          <p:nvPr userDrawn="1"/>
        </p:nvCxnSpPr>
        <p:spPr>
          <a:xfrm>
            <a:off x="5709920" y="3744038"/>
            <a:ext cx="6013450" cy="0"/>
          </a:xfrm>
          <a:prstGeom prst="line">
            <a:avLst/>
          </a:prstGeom>
          <a:ln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675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7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0F32AF-732A-A543-88B7-241C8D31A69F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10000">
                <a:srgbClr val="A5247F"/>
              </a:gs>
              <a:gs pos="100000">
                <a:srgbClr val="CB177D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379539"/>
            <a:ext cx="10515600" cy="118586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4687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38640" y="386671"/>
            <a:ext cx="1908810" cy="91838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31850" y="6372727"/>
            <a:ext cx="10747948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7250" y="64526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32396015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10000">
                <a:srgbClr val="A5247F"/>
              </a:gs>
              <a:gs pos="100000">
                <a:srgbClr val="CB177D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7800" y="3172548"/>
            <a:ext cx="9296399" cy="1379132"/>
          </a:xfrm>
        </p:spPr>
        <p:txBody>
          <a:bodyPr anchor="t" anchorCtr="0">
            <a:norm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Edit Divider Content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800" y="2213415"/>
            <a:ext cx="9296399" cy="782799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SLIDE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50655F-5E6C-DD46-8A8B-69283BF5B8CA}"/>
              </a:ext>
            </a:extLst>
          </p:cNvPr>
          <p:cNvGrpSpPr/>
          <p:nvPr userDrawn="1"/>
        </p:nvGrpSpPr>
        <p:grpSpPr>
          <a:xfrm>
            <a:off x="1447800" y="1569720"/>
            <a:ext cx="9296399" cy="3696465"/>
            <a:chOff x="1447800" y="1620520"/>
            <a:chExt cx="9296399" cy="3696465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1447800" y="1620520"/>
              <a:ext cx="9296399" cy="0"/>
            </a:xfrm>
            <a:prstGeom prst="line">
              <a:avLst/>
            </a:prstGeom>
            <a:ln w="22225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447800" y="5316985"/>
              <a:ext cx="9296399" cy="0"/>
            </a:xfrm>
            <a:prstGeom prst="line">
              <a:avLst/>
            </a:prstGeom>
            <a:ln w="22225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98289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0B9922B-08F2-C342-9847-AEBAA9074D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712"/>
            <a:ext cx="12192000" cy="153939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7250" y="64526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Information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819976-C848-A74E-B03C-7C84D2150BCC}"/>
              </a:ext>
            </a:extLst>
          </p:cNvPr>
          <p:cNvCxnSpPr/>
          <p:nvPr userDrawn="1"/>
        </p:nvCxnSpPr>
        <p:spPr>
          <a:xfrm>
            <a:off x="1447800" y="1325880"/>
            <a:ext cx="9296399" cy="0"/>
          </a:xfrm>
          <a:prstGeom prst="line">
            <a:avLst/>
          </a:prstGeom>
          <a:ln w="22225" cap="rnd">
            <a:solidFill>
              <a:srgbClr val="6E6E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B2C188-530F-AD4B-96AF-3D953036E934}"/>
              </a:ext>
            </a:extLst>
          </p:cNvPr>
          <p:cNvCxnSpPr/>
          <p:nvPr userDrawn="1"/>
        </p:nvCxnSpPr>
        <p:spPr>
          <a:xfrm>
            <a:off x="1447800" y="5022345"/>
            <a:ext cx="9296399" cy="0"/>
          </a:xfrm>
          <a:prstGeom prst="line">
            <a:avLst/>
          </a:prstGeom>
          <a:ln w="22225" cap="rnd">
            <a:solidFill>
              <a:srgbClr val="6E6E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A32323CF-97C2-5C48-8214-010B9B4099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7800" y="2928708"/>
            <a:ext cx="9296399" cy="1379132"/>
          </a:xfrm>
        </p:spPr>
        <p:txBody>
          <a:bodyPr anchor="t" anchorCtr="0">
            <a:normAutofit/>
          </a:bodyPr>
          <a:lstStyle>
            <a:lvl1pPr algn="ctr">
              <a:defRPr sz="4800" baseline="0">
                <a:solidFill>
                  <a:srgbClr val="CB177D"/>
                </a:solidFill>
              </a:defRPr>
            </a:lvl1pPr>
          </a:lstStyle>
          <a:p>
            <a:r>
              <a:rPr lang="en-US"/>
              <a:t>Edit Divider Content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2F6E11B-9A5D-1E4D-905F-848B37D251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7800" y="1959415"/>
            <a:ext cx="9296399" cy="782799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rgbClr val="CB177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SLIDE</a:t>
            </a:r>
          </a:p>
        </p:txBody>
      </p:sp>
    </p:spTree>
    <p:extLst>
      <p:ext uri="{BB962C8B-B14F-4D97-AF65-F5344CB8AC3E}">
        <p14:creationId xmlns:p14="http://schemas.microsoft.com/office/powerpoint/2010/main" val="34170448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427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577" y="1698625"/>
            <a:ext cx="5303520" cy="4351338"/>
          </a:xfrm>
        </p:spPr>
        <p:txBody>
          <a:bodyPr/>
          <a:lstStyle>
            <a:lvl2pPr marL="292100" indent="-292100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698625"/>
            <a:ext cx="5303520" cy="4351338"/>
          </a:xfrm>
        </p:spPr>
        <p:txBody>
          <a:bodyPr/>
          <a:lstStyle>
            <a:lvl2pPr marL="292100" indent="-292100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230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799" y="1698625"/>
            <a:ext cx="509229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0058272-BE7B-7446-AE3C-986233F82B1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31279" y="1698625"/>
            <a:ext cx="509229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91770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578" y="529389"/>
            <a:ext cx="10753810" cy="1161299"/>
          </a:xfrm>
        </p:spPr>
        <p:txBody>
          <a:bodyPr/>
          <a:lstStyle>
            <a:lvl1pPr>
              <a:defRPr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1578" y="1554480"/>
            <a:ext cx="5367528" cy="553988"/>
          </a:xfrm>
          <a:gradFill>
            <a:gsLst>
              <a:gs pos="10000">
                <a:srgbClr val="A5247F"/>
              </a:gs>
              <a:gs pos="100000">
                <a:srgbClr val="CB177D"/>
              </a:gs>
            </a:gsLst>
            <a:lin ang="3600000" scaled="0"/>
          </a:gra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578" y="2273437"/>
            <a:ext cx="5367528" cy="38182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38" y="1554480"/>
            <a:ext cx="5367528" cy="553988"/>
          </a:xfrm>
          <a:gradFill>
            <a:gsLst>
              <a:gs pos="10000">
                <a:srgbClr val="A5247F"/>
              </a:gs>
              <a:gs pos="100000">
                <a:srgbClr val="CB177D"/>
              </a:gs>
            </a:gsLst>
            <a:lin ang="3600000" scaled="0"/>
          </a:gradFill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b="1" kern="1200" cap="all" spc="1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838" y="2273437"/>
            <a:ext cx="5367528" cy="38182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Information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0B9922B-08F2-C342-9847-AEBAA9074D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712"/>
            <a:ext cx="12192000" cy="153939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7250" y="64526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819976-C848-A74E-B03C-7C84D2150BCC}"/>
              </a:ext>
            </a:extLst>
          </p:cNvPr>
          <p:cNvCxnSpPr/>
          <p:nvPr userDrawn="1"/>
        </p:nvCxnSpPr>
        <p:spPr>
          <a:xfrm>
            <a:off x="1447800" y="1325880"/>
            <a:ext cx="9296399" cy="0"/>
          </a:xfrm>
          <a:prstGeom prst="line">
            <a:avLst/>
          </a:prstGeom>
          <a:ln w="22225" cap="rnd">
            <a:solidFill>
              <a:srgbClr val="6E6E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B2C188-530F-AD4B-96AF-3D953036E934}"/>
              </a:ext>
            </a:extLst>
          </p:cNvPr>
          <p:cNvCxnSpPr/>
          <p:nvPr userDrawn="1"/>
        </p:nvCxnSpPr>
        <p:spPr>
          <a:xfrm>
            <a:off x="1447800" y="5022345"/>
            <a:ext cx="9296399" cy="0"/>
          </a:xfrm>
          <a:prstGeom prst="line">
            <a:avLst/>
          </a:prstGeom>
          <a:ln w="22225" cap="rnd">
            <a:solidFill>
              <a:srgbClr val="6E6E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A32323CF-97C2-5C48-8214-010B9B4099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7800" y="2928708"/>
            <a:ext cx="9296399" cy="1379132"/>
          </a:xfrm>
        </p:spPr>
        <p:txBody>
          <a:bodyPr anchor="t" anchorCtr="0">
            <a:normAutofit/>
          </a:bodyPr>
          <a:lstStyle>
            <a:lvl1pPr algn="ctr">
              <a:defRPr sz="4800" baseline="0">
                <a:solidFill>
                  <a:srgbClr val="CB177D"/>
                </a:solidFill>
              </a:defRPr>
            </a:lvl1pPr>
          </a:lstStyle>
          <a:p>
            <a:r>
              <a:rPr lang="en-US"/>
              <a:t>Edit Divider Content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2F6E11B-9A5D-1E4D-905F-848B37D251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7800" y="1959415"/>
            <a:ext cx="9296399" cy="782799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rgbClr val="CB177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SLIDE</a:t>
            </a:r>
          </a:p>
        </p:txBody>
      </p:sp>
    </p:spTree>
    <p:extLst>
      <p:ext uri="{BB962C8B-B14F-4D97-AF65-F5344CB8AC3E}">
        <p14:creationId xmlns:p14="http://schemas.microsoft.com/office/powerpoint/2010/main" val="462369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233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ounded Rectangle 5"/>
          <p:cNvSpPr/>
          <p:nvPr userDrawn="1"/>
        </p:nvSpPr>
        <p:spPr>
          <a:xfrm>
            <a:off x="571499" y="1536700"/>
            <a:ext cx="11008297" cy="4711700"/>
          </a:xfrm>
          <a:prstGeom prst="roundRect">
            <a:avLst>
              <a:gd name="adj" fmla="val 120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940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81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_H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8D35D9E-83BB-4277-9944-F4801D17B2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7472" y="1169356"/>
            <a:ext cx="9701784" cy="338328"/>
          </a:xfrm>
        </p:spPr>
        <p:txBody>
          <a:bodyPr vert="horz" lIns="0" tIns="0" rIns="0" bIns="0" rtlCol="0" anchor="t"/>
          <a:lstStyle>
            <a:lvl1pPr>
              <a:defRPr lang="en-US" sz="1600" b="1" kern="1200" cap="all" spc="1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defTabSz="457200"/>
            <a:r>
              <a:rPr lang="en-US"/>
              <a:t>Subhead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94E6AD-CA93-4944-8D76-815F23F50CE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312893"/>
            <a:ext cx="10363200" cy="33259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7EB83D65-2BC2-1E47-9DAF-3F426B4BB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452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4A5ED6-6AF1-3642-B0B9-567C59F58E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712"/>
            <a:ext cx="12192000" cy="153939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7250" y="64526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3070DE-66AA-BB49-B50D-BC8206A48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0" y="1422400"/>
            <a:ext cx="6217920" cy="2082794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FD0D8BE-BFFE-2947-A550-08D726BD5E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34000" y="3860373"/>
            <a:ext cx="621792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E6E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Subhead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DA6BAF2-2496-D54E-B070-93D1635142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646033"/>
            <a:ext cx="3227251" cy="155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36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FDBE2F-AFF7-464A-A94C-464F9C79EA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712"/>
            <a:ext cx="12192000" cy="1539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09920" y="3946448"/>
            <a:ext cx="6013450" cy="1185862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Title Slide</a:t>
            </a: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9920" y="4670436"/>
            <a:ext cx="60134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E6E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7250" y="64526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4A6CD5-83C4-804B-8A26-5017E3FE39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4604" y="1495360"/>
            <a:ext cx="3597364" cy="1730807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60C02B-6BE5-1441-8C00-BFA8D7985F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8630" y="862570"/>
            <a:ext cx="4210706" cy="4280640"/>
          </a:xfrm>
          <a:prstGeom prst="ellipse">
            <a:avLst/>
          </a:prstGeom>
          <a:solidFill>
            <a:srgbClr val="F0F0F0"/>
          </a:solidFill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93D528-9F79-384D-8F71-F99244228D7E}"/>
              </a:ext>
            </a:extLst>
          </p:cNvPr>
          <p:cNvCxnSpPr>
            <a:cxnSpLocks/>
          </p:cNvCxnSpPr>
          <p:nvPr userDrawn="1"/>
        </p:nvCxnSpPr>
        <p:spPr>
          <a:xfrm>
            <a:off x="5709920" y="3744038"/>
            <a:ext cx="6013450" cy="0"/>
          </a:xfrm>
          <a:prstGeom prst="line">
            <a:avLst/>
          </a:prstGeom>
          <a:ln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726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7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0F32AF-732A-A543-88B7-241C8D31A69F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10000">
                <a:srgbClr val="A5247F"/>
              </a:gs>
              <a:gs pos="100000">
                <a:srgbClr val="CB177D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379539"/>
            <a:ext cx="10515600" cy="118586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4687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38640" y="386671"/>
            <a:ext cx="1908810" cy="91838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31850" y="6372727"/>
            <a:ext cx="10747948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7250" y="64526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96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10000">
                <a:srgbClr val="A5247F"/>
              </a:gs>
              <a:gs pos="100000">
                <a:srgbClr val="CB177D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7800" y="3172548"/>
            <a:ext cx="9296399" cy="1379132"/>
          </a:xfrm>
        </p:spPr>
        <p:txBody>
          <a:bodyPr anchor="t" anchorCtr="0">
            <a:norm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Edit Divider Content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800" y="2213415"/>
            <a:ext cx="9296399" cy="782799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SLIDE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50655F-5E6C-DD46-8A8B-69283BF5B8CA}"/>
              </a:ext>
            </a:extLst>
          </p:cNvPr>
          <p:cNvGrpSpPr/>
          <p:nvPr userDrawn="1"/>
        </p:nvGrpSpPr>
        <p:grpSpPr>
          <a:xfrm>
            <a:off x="1447800" y="1569720"/>
            <a:ext cx="9296399" cy="3696465"/>
            <a:chOff x="1447800" y="1620520"/>
            <a:chExt cx="9296399" cy="3696465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1447800" y="1620520"/>
              <a:ext cx="9296399" cy="0"/>
            </a:xfrm>
            <a:prstGeom prst="line">
              <a:avLst/>
            </a:prstGeom>
            <a:ln w="22225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447800" y="5316985"/>
              <a:ext cx="9296399" cy="0"/>
            </a:xfrm>
            <a:prstGeom prst="line">
              <a:avLst/>
            </a:prstGeom>
            <a:ln w="22225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50501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0B9922B-08F2-C342-9847-AEBAA9074D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712"/>
            <a:ext cx="12192000" cy="153939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7250" y="64526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819976-C848-A74E-B03C-7C84D2150BCC}"/>
              </a:ext>
            </a:extLst>
          </p:cNvPr>
          <p:cNvCxnSpPr/>
          <p:nvPr userDrawn="1"/>
        </p:nvCxnSpPr>
        <p:spPr>
          <a:xfrm>
            <a:off x="1447800" y="1325880"/>
            <a:ext cx="9296399" cy="0"/>
          </a:xfrm>
          <a:prstGeom prst="line">
            <a:avLst/>
          </a:prstGeom>
          <a:ln w="22225" cap="rnd">
            <a:solidFill>
              <a:srgbClr val="6E6E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B2C188-530F-AD4B-96AF-3D953036E934}"/>
              </a:ext>
            </a:extLst>
          </p:cNvPr>
          <p:cNvCxnSpPr/>
          <p:nvPr userDrawn="1"/>
        </p:nvCxnSpPr>
        <p:spPr>
          <a:xfrm>
            <a:off x="1447800" y="5022345"/>
            <a:ext cx="9296399" cy="0"/>
          </a:xfrm>
          <a:prstGeom prst="line">
            <a:avLst/>
          </a:prstGeom>
          <a:ln w="22225" cap="rnd">
            <a:solidFill>
              <a:srgbClr val="6E6E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A32323CF-97C2-5C48-8214-010B9B4099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7800" y="2928708"/>
            <a:ext cx="9296399" cy="1379132"/>
          </a:xfrm>
        </p:spPr>
        <p:txBody>
          <a:bodyPr anchor="t" anchorCtr="0">
            <a:normAutofit/>
          </a:bodyPr>
          <a:lstStyle>
            <a:lvl1pPr algn="ctr">
              <a:defRPr sz="4800" baseline="0">
                <a:solidFill>
                  <a:srgbClr val="CB177D"/>
                </a:solidFill>
              </a:defRPr>
            </a:lvl1pPr>
          </a:lstStyle>
          <a:p>
            <a:r>
              <a:rPr lang="en-US"/>
              <a:t>Edit Divider Content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2F6E11B-9A5D-1E4D-905F-848B37D251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7800" y="1959415"/>
            <a:ext cx="9296399" cy="782799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rgbClr val="CB177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SLIDE</a:t>
            </a:r>
          </a:p>
        </p:txBody>
      </p:sp>
    </p:spTree>
    <p:extLst>
      <p:ext uri="{BB962C8B-B14F-4D97-AF65-F5344CB8AC3E}">
        <p14:creationId xmlns:p14="http://schemas.microsoft.com/office/powerpoint/2010/main" val="23551086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173544" y="6554969"/>
            <a:ext cx="4114800" cy="2267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Confidential and Proprietary Information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173544" y="6554969"/>
            <a:ext cx="4114800" cy="2267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Confidential and Proprietary Information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298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577" y="1698625"/>
            <a:ext cx="5303520" cy="4351338"/>
          </a:xfrm>
        </p:spPr>
        <p:txBody>
          <a:bodyPr/>
          <a:lstStyle>
            <a:lvl2pPr marL="292100" indent="-292100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698625"/>
            <a:ext cx="5303520" cy="4351338"/>
          </a:xfrm>
        </p:spPr>
        <p:txBody>
          <a:bodyPr/>
          <a:lstStyle>
            <a:lvl2pPr marL="292100" indent="-292100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062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799" y="1698625"/>
            <a:ext cx="509229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0058272-BE7B-7446-AE3C-986233F82B1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31279" y="1698625"/>
            <a:ext cx="509229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018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578" y="529389"/>
            <a:ext cx="10753810" cy="1161299"/>
          </a:xfrm>
        </p:spPr>
        <p:txBody>
          <a:bodyPr/>
          <a:lstStyle>
            <a:lvl1pPr>
              <a:defRPr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1578" y="1554480"/>
            <a:ext cx="5367528" cy="553988"/>
          </a:xfrm>
          <a:gradFill>
            <a:gsLst>
              <a:gs pos="10000">
                <a:srgbClr val="A5247F"/>
              </a:gs>
              <a:gs pos="100000">
                <a:srgbClr val="CB177D"/>
              </a:gs>
            </a:gsLst>
            <a:lin ang="3600000" scaled="0"/>
          </a:gra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578" y="2273437"/>
            <a:ext cx="5367528" cy="38182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38" y="1554480"/>
            <a:ext cx="5367528" cy="553988"/>
          </a:xfrm>
          <a:gradFill>
            <a:gsLst>
              <a:gs pos="10000">
                <a:srgbClr val="A5247F"/>
              </a:gs>
              <a:gs pos="100000">
                <a:srgbClr val="CB177D"/>
              </a:gs>
            </a:gsLst>
            <a:lin ang="3600000" scaled="0"/>
          </a:gradFill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b="1" kern="1200" cap="all" spc="1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838" y="2273437"/>
            <a:ext cx="5367528" cy="38182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212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493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ounded Rectangle 5"/>
          <p:cNvSpPr/>
          <p:nvPr userDrawn="1"/>
        </p:nvSpPr>
        <p:spPr>
          <a:xfrm>
            <a:off x="571499" y="1536700"/>
            <a:ext cx="11008297" cy="4711700"/>
          </a:xfrm>
          <a:prstGeom prst="roundRect">
            <a:avLst>
              <a:gd name="adj" fmla="val 120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1135" y="6581730"/>
            <a:ext cx="4114800" cy="2267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333333"/>
                </a:solidFill>
              </a:defRPr>
            </a:lvl1pPr>
          </a:lstStyle>
          <a:p>
            <a:r>
              <a:rPr lang="en-US"/>
              <a:t>Confidential and Proprietary Information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041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7DC6EF8-7239-44B8-A009-F3DF16CC69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62912" y="6572690"/>
            <a:ext cx="4114800" cy="2267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333333"/>
                </a:solidFill>
              </a:defRPr>
            </a:lvl1pPr>
          </a:lstStyle>
          <a:p>
            <a:r>
              <a:rPr lang="en-US"/>
              <a:t>Confidential and Proprietary Information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514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_H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8D35D9E-83BB-4277-9944-F4801D17B2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578" y="1198372"/>
            <a:ext cx="9701784" cy="338328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z="2000" b="0" kern="1200" cap="all" spc="1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defTabSz="457200"/>
            <a:r>
              <a:rPr lang="en-US"/>
              <a:t>Subhead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94E6AD-CA93-4944-8D76-815F23F50CE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2312893"/>
            <a:ext cx="10363200" cy="33259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7EB83D65-2BC2-1E47-9DAF-3F426B4B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79" y="529389"/>
            <a:ext cx="10902850" cy="569309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62912" y="6528199"/>
            <a:ext cx="4114800" cy="2267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333333"/>
                </a:solidFill>
              </a:defRPr>
            </a:lvl1pPr>
          </a:lstStyle>
          <a:p>
            <a:r>
              <a:rPr lang="en-US"/>
              <a:t>Confidential and Proprietary Information</a:t>
            </a:r>
          </a:p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942924" y="6495414"/>
            <a:ext cx="2743200" cy="226714"/>
          </a:xfrm>
        </p:spPr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3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8778240" cy="731520"/>
          </a:xfrm>
          <a:prstGeom prst="rect">
            <a:avLst/>
          </a:prstGeom>
          <a:noFill/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3800"/>
              </a:lnSpc>
              <a:defRPr sz="3200" b="1" i="0" baseline="0">
                <a:solidFill>
                  <a:srgbClr val="CB177D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9601" y="1600200"/>
            <a:ext cx="11231033" cy="4637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00"/>
              </a:lnSpc>
              <a:buNone/>
              <a:defRPr sz="2400"/>
            </a:lvl1pPr>
            <a:lvl2pPr marL="288925" indent="-288925">
              <a:lnSpc>
                <a:spcPts val="2400"/>
              </a:lnSpc>
              <a:spcBef>
                <a:spcPts val="1000"/>
              </a:spcBef>
              <a:buClr>
                <a:srgbClr val="007E7A"/>
              </a:buClr>
              <a:buFont typeface="Arial" panose="020B0604020202020204" pitchFamily="34" charset="0"/>
              <a:buChar char="•"/>
              <a:tabLst/>
              <a:defRPr sz="2200"/>
            </a:lvl2pPr>
            <a:lvl3pPr marL="628650" indent="-339725">
              <a:lnSpc>
                <a:spcPts val="2000"/>
              </a:lnSpc>
              <a:buFont typeface=".AppleSystemUIFont" charset="-120"/>
              <a:buChar char="–"/>
              <a:tabLst/>
              <a:defRPr sz="1800"/>
            </a:lvl3pPr>
            <a:lvl4pPr marL="917575" indent="-288925">
              <a:lnSpc>
                <a:spcPts val="1600"/>
              </a:lnSpc>
              <a:buFont typeface="ArialMT" charset="0"/>
              <a:buChar char="»"/>
              <a:tabLst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BAE0CE5-D71B-7244-93D0-2AB17B8BA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1" y="6400801"/>
            <a:ext cx="1222003" cy="238125"/>
          </a:xfrm>
        </p:spPr>
        <p:txBody>
          <a:bodyPr lIns="0" tIns="0" rIns="0" bIns="0" anchor="b" anchorCtr="0"/>
          <a:lstStyle>
            <a:lvl1pPr>
              <a:defRPr sz="1000"/>
            </a:lvl1pPr>
          </a:lstStyle>
          <a:p>
            <a:fld id="{5D6A1D68-CA34-4E7F-99D4-0766B53AD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0317" y="6519863"/>
            <a:ext cx="4114800" cy="2267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333333"/>
                </a:solidFill>
              </a:defRPr>
            </a:lvl1pPr>
          </a:lstStyle>
          <a:p>
            <a:r>
              <a:rPr lang="en-US"/>
              <a:t>Confidential and Proprietary Information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0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pPr marL="95885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20036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pPr marL="95885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300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577" y="1698625"/>
            <a:ext cx="5303520" cy="4351338"/>
          </a:xfrm>
        </p:spPr>
        <p:txBody>
          <a:bodyPr/>
          <a:lstStyle>
            <a:lvl2pPr marL="292100" indent="-292100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698625"/>
            <a:ext cx="5303520" cy="4351338"/>
          </a:xfrm>
        </p:spPr>
        <p:txBody>
          <a:bodyPr/>
          <a:lstStyle>
            <a:lvl2pPr marL="292100" indent="-292100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690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pPr marL="95885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0542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3016" y="6472427"/>
            <a:ext cx="8324086" cy="35204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318759"/>
            <a:ext cx="12192000" cy="153924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448561" y="1326641"/>
            <a:ext cx="9296400" cy="0"/>
          </a:xfrm>
          <a:custGeom>
            <a:avLst/>
            <a:gdLst/>
            <a:ahLst/>
            <a:cxnLst/>
            <a:rect l="l" t="t" r="r" b="b"/>
            <a:pathLst>
              <a:path w="9296400">
                <a:moveTo>
                  <a:pt x="0" y="0"/>
                </a:moveTo>
                <a:lnTo>
                  <a:pt x="9296400" y="0"/>
                </a:lnTo>
              </a:path>
            </a:pathLst>
          </a:custGeom>
          <a:ln w="22225">
            <a:solidFill>
              <a:srgbClr val="6D6D6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448561" y="5023865"/>
            <a:ext cx="9296400" cy="0"/>
          </a:xfrm>
          <a:custGeom>
            <a:avLst/>
            <a:gdLst/>
            <a:ahLst/>
            <a:cxnLst/>
            <a:rect l="l" t="t" r="r" b="b"/>
            <a:pathLst>
              <a:path w="9296400">
                <a:moveTo>
                  <a:pt x="0" y="0"/>
                </a:moveTo>
                <a:lnTo>
                  <a:pt x="9296400" y="0"/>
                </a:lnTo>
              </a:path>
            </a:pathLst>
          </a:custGeom>
          <a:ln w="22225">
            <a:solidFill>
              <a:srgbClr val="6D6D6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69820" y="6446519"/>
            <a:ext cx="7589519" cy="3657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pPr marL="95885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38148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89787" y="6454140"/>
            <a:ext cx="10990580" cy="0"/>
          </a:xfrm>
          <a:custGeom>
            <a:avLst/>
            <a:gdLst/>
            <a:ahLst/>
            <a:cxnLst/>
            <a:rect l="l" t="t" r="r" b="b"/>
            <a:pathLst>
              <a:path w="10990580">
                <a:moveTo>
                  <a:pt x="0" y="0"/>
                </a:moveTo>
                <a:lnTo>
                  <a:pt x="10990249" y="0"/>
                </a:lnTo>
              </a:path>
            </a:pathLst>
          </a:custGeom>
          <a:ln w="6349">
            <a:solidFill>
              <a:srgbClr val="8B88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3016" y="6472428"/>
            <a:ext cx="8324086" cy="35204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324100"/>
            <a:ext cx="12191998" cy="453389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588263" y="6373367"/>
            <a:ext cx="10991850" cy="0"/>
          </a:xfrm>
          <a:custGeom>
            <a:avLst/>
            <a:gdLst/>
            <a:ahLst/>
            <a:cxnLst/>
            <a:rect l="l" t="t" r="r" b="b"/>
            <a:pathLst>
              <a:path w="10991850">
                <a:moveTo>
                  <a:pt x="0" y="0"/>
                </a:moveTo>
                <a:lnTo>
                  <a:pt x="10991786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644733" y="1524176"/>
            <a:ext cx="321310" cy="411480"/>
          </a:xfrm>
          <a:custGeom>
            <a:avLst/>
            <a:gdLst/>
            <a:ahLst/>
            <a:cxnLst/>
            <a:rect l="l" t="t" r="r" b="b"/>
            <a:pathLst>
              <a:path w="321310" h="411480">
                <a:moveTo>
                  <a:pt x="320760" y="410851"/>
                </a:moveTo>
                <a:lnTo>
                  <a:pt x="234443" y="410851"/>
                </a:lnTo>
                <a:lnTo>
                  <a:pt x="234443" y="143858"/>
                </a:lnTo>
                <a:lnTo>
                  <a:pt x="215963" y="103217"/>
                </a:lnTo>
                <a:lnTo>
                  <a:pt x="175894" y="82980"/>
                </a:lnTo>
                <a:lnTo>
                  <a:pt x="128264" y="80658"/>
                </a:lnTo>
                <a:lnTo>
                  <a:pt x="87102" y="93759"/>
                </a:lnTo>
                <a:lnTo>
                  <a:pt x="87102" y="410851"/>
                </a:lnTo>
                <a:lnTo>
                  <a:pt x="0" y="410851"/>
                </a:lnTo>
                <a:lnTo>
                  <a:pt x="0" y="31904"/>
                </a:lnTo>
                <a:lnTo>
                  <a:pt x="37275" y="16618"/>
                </a:lnTo>
                <a:lnTo>
                  <a:pt x="78070" y="5873"/>
                </a:lnTo>
                <a:lnTo>
                  <a:pt x="120632" y="169"/>
                </a:lnTo>
                <a:lnTo>
                  <a:pt x="163208" y="0"/>
                </a:lnTo>
                <a:lnTo>
                  <a:pt x="204044" y="5863"/>
                </a:lnTo>
                <a:lnTo>
                  <a:pt x="241386" y="18256"/>
                </a:lnTo>
                <a:lnTo>
                  <a:pt x="298579" y="64616"/>
                </a:lnTo>
                <a:lnTo>
                  <a:pt x="314923" y="99577"/>
                </a:lnTo>
                <a:lnTo>
                  <a:pt x="320760" y="143053"/>
                </a:lnTo>
                <a:lnTo>
                  <a:pt x="320760" y="410851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018264" y="1522374"/>
            <a:ext cx="322580" cy="421640"/>
          </a:xfrm>
          <a:custGeom>
            <a:avLst/>
            <a:gdLst/>
            <a:ahLst/>
            <a:cxnLst/>
            <a:rect l="l" t="t" r="r" b="b"/>
            <a:pathLst>
              <a:path w="322579" h="421639">
                <a:moveTo>
                  <a:pt x="162342" y="421228"/>
                </a:moveTo>
                <a:lnTo>
                  <a:pt x="114434" y="415681"/>
                </a:lnTo>
                <a:lnTo>
                  <a:pt x="70295" y="399013"/>
                </a:lnTo>
                <a:lnTo>
                  <a:pt x="33876" y="371181"/>
                </a:lnTo>
                <a:lnTo>
                  <a:pt x="9127" y="332142"/>
                </a:lnTo>
                <a:lnTo>
                  <a:pt x="0" y="281853"/>
                </a:lnTo>
                <a:lnTo>
                  <a:pt x="0" y="139374"/>
                </a:lnTo>
                <a:lnTo>
                  <a:pt x="9127" y="88511"/>
                </a:lnTo>
                <a:lnTo>
                  <a:pt x="33876" y="49400"/>
                </a:lnTo>
                <a:lnTo>
                  <a:pt x="70295" y="21783"/>
                </a:lnTo>
                <a:lnTo>
                  <a:pt x="114434" y="5402"/>
                </a:lnTo>
                <a:lnTo>
                  <a:pt x="162342" y="0"/>
                </a:lnTo>
                <a:lnTo>
                  <a:pt x="209087" y="5402"/>
                </a:lnTo>
                <a:lnTo>
                  <a:pt x="252521" y="21783"/>
                </a:lnTo>
                <a:lnTo>
                  <a:pt x="288578" y="49400"/>
                </a:lnTo>
                <a:lnTo>
                  <a:pt x="308321" y="80771"/>
                </a:lnTo>
                <a:lnTo>
                  <a:pt x="161950" y="80771"/>
                </a:lnTo>
                <a:lnTo>
                  <a:pt x="125505" y="87311"/>
                </a:lnTo>
                <a:lnTo>
                  <a:pt x="97943" y="106810"/>
                </a:lnTo>
                <a:lnTo>
                  <a:pt x="87887" y="139374"/>
                </a:lnTo>
                <a:lnTo>
                  <a:pt x="87887" y="178522"/>
                </a:lnTo>
                <a:lnTo>
                  <a:pt x="322301" y="178522"/>
                </a:lnTo>
                <a:lnTo>
                  <a:pt x="322301" y="249805"/>
                </a:lnTo>
                <a:lnTo>
                  <a:pt x="87887" y="249805"/>
                </a:lnTo>
                <a:lnTo>
                  <a:pt x="87887" y="281853"/>
                </a:lnTo>
                <a:lnTo>
                  <a:pt x="99575" y="315520"/>
                </a:lnTo>
                <a:lnTo>
                  <a:pt x="130036" y="335499"/>
                </a:lnTo>
                <a:lnTo>
                  <a:pt x="169542" y="340134"/>
                </a:lnTo>
                <a:lnTo>
                  <a:pt x="308157" y="340134"/>
                </a:lnTo>
                <a:lnTo>
                  <a:pt x="282140" y="372922"/>
                </a:lnTo>
                <a:lnTo>
                  <a:pt x="247119" y="399042"/>
                </a:lnTo>
                <a:lnTo>
                  <a:pt x="206538" y="415509"/>
                </a:lnTo>
                <a:lnTo>
                  <a:pt x="162342" y="421228"/>
                </a:lnTo>
                <a:close/>
              </a:path>
              <a:path w="322579" h="421639">
                <a:moveTo>
                  <a:pt x="322301" y="178522"/>
                </a:moveTo>
                <a:lnTo>
                  <a:pt x="238368" y="178522"/>
                </a:lnTo>
                <a:lnTo>
                  <a:pt x="238368" y="137822"/>
                </a:lnTo>
                <a:lnTo>
                  <a:pt x="227003" y="106134"/>
                </a:lnTo>
                <a:lnTo>
                  <a:pt x="198656" y="87081"/>
                </a:lnTo>
                <a:lnTo>
                  <a:pt x="161950" y="80771"/>
                </a:lnTo>
                <a:lnTo>
                  <a:pt x="308321" y="80771"/>
                </a:lnTo>
                <a:lnTo>
                  <a:pt x="313193" y="88511"/>
                </a:lnTo>
                <a:lnTo>
                  <a:pt x="322301" y="139374"/>
                </a:lnTo>
                <a:lnTo>
                  <a:pt x="322301" y="178522"/>
                </a:lnTo>
                <a:close/>
              </a:path>
              <a:path w="322579" h="421639">
                <a:moveTo>
                  <a:pt x="308157" y="340134"/>
                </a:moveTo>
                <a:lnTo>
                  <a:pt x="169542" y="340134"/>
                </a:lnTo>
                <a:lnTo>
                  <a:pt x="208363" y="327767"/>
                </a:lnTo>
                <a:lnTo>
                  <a:pt x="236769" y="296742"/>
                </a:lnTo>
                <a:lnTo>
                  <a:pt x="309654" y="338247"/>
                </a:lnTo>
                <a:lnTo>
                  <a:pt x="308157" y="340134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387277" y="1380683"/>
            <a:ext cx="177800" cy="560705"/>
          </a:xfrm>
          <a:custGeom>
            <a:avLst/>
            <a:gdLst/>
            <a:ahLst/>
            <a:cxnLst/>
            <a:rect l="l" t="t" r="r" b="b"/>
            <a:pathLst>
              <a:path w="177800" h="560705">
                <a:moveTo>
                  <a:pt x="130979" y="560687"/>
                </a:moveTo>
                <a:lnTo>
                  <a:pt x="88807" y="553520"/>
                </a:lnTo>
                <a:lnTo>
                  <a:pt x="52756" y="536131"/>
                </a:lnTo>
                <a:lnTo>
                  <a:pt x="24692" y="507909"/>
                </a:lnTo>
                <a:lnTo>
                  <a:pt x="6484" y="468241"/>
                </a:lnTo>
                <a:lnTo>
                  <a:pt x="0" y="416514"/>
                </a:lnTo>
                <a:lnTo>
                  <a:pt x="0" y="0"/>
                </a:lnTo>
                <a:lnTo>
                  <a:pt x="86346" y="0"/>
                </a:lnTo>
                <a:lnTo>
                  <a:pt x="86346" y="148773"/>
                </a:lnTo>
                <a:lnTo>
                  <a:pt x="164726" y="148773"/>
                </a:lnTo>
                <a:lnTo>
                  <a:pt x="164726" y="234858"/>
                </a:lnTo>
                <a:lnTo>
                  <a:pt x="86346" y="234858"/>
                </a:lnTo>
                <a:lnTo>
                  <a:pt x="86346" y="415738"/>
                </a:lnTo>
                <a:lnTo>
                  <a:pt x="93889" y="453471"/>
                </a:lnTo>
                <a:lnTo>
                  <a:pt x="114049" y="473878"/>
                </a:lnTo>
                <a:lnTo>
                  <a:pt x="143121" y="482244"/>
                </a:lnTo>
                <a:lnTo>
                  <a:pt x="177402" y="483859"/>
                </a:lnTo>
                <a:lnTo>
                  <a:pt x="177402" y="558245"/>
                </a:lnTo>
                <a:lnTo>
                  <a:pt x="130979" y="560687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388120" y="1524775"/>
            <a:ext cx="322580" cy="417830"/>
          </a:xfrm>
          <a:custGeom>
            <a:avLst/>
            <a:gdLst/>
            <a:ahLst/>
            <a:cxnLst/>
            <a:rect l="l" t="t" r="r" b="b"/>
            <a:pathLst>
              <a:path w="322580" h="417830">
                <a:moveTo>
                  <a:pt x="62535" y="110372"/>
                </a:moveTo>
                <a:lnTo>
                  <a:pt x="11861" y="64183"/>
                </a:lnTo>
                <a:lnTo>
                  <a:pt x="42957" y="36123"/>
                </a:lnTo>
                <a:lnTo>
                  <a:pt x="79063" y="15675"/>
                </a:lnTo>
                <a:lnTo>
                  <a:pt x="118788" y="3436"/>
                </a:lnTo>
                <a:lnTo>
                  <a:pt x="160743" y="0"/>
                </a:lnTo>
                <a:lnTo>
                  <a:pt x="208254" y="5127"/>
                </a:lnTo>
                <a:lnTo>
                  <a:pt x="252152" y="20737"/>
                </a:lnTo>
                <a:lnTo>
                  <a:pt x="288448" y="47172"/>
                </a:lnTo>
                <a:lnTo>
                  <a:pt x="306768" y="75057"/>
                </a:lnTo>
                <a:lnTo>
                  <a:pt x="140988" y="75057"/>
                </a:lnTo>
                <a:lnTo>
                  <a:pt x="98357" y="85480"/>
                </a:lnTo>
                <a:lnTo>
                  <a:pt x="62535" y="110372"/>
                </a:lnTo>
                <a:close/>
              </a:path>
              <a:path w="322580" h="417830">
                <a:moveTo>
                  <a:pt x="322272" y="161276"/>
                </a:moveTo>
                <a:lnTo>
                  <a:pt x="235199" y="161276"/>
                </a:lnTo>
                <a:lnTo>
                  <a:pt x="235199" y="136212"/>
                </a:lnTo>
                <a:lnTo>
                  <a:pt x="216862" y="99861"/>
                </a:lnTo>
                <a:lnTo>
                  <a:pt x="182974" y="79663"/>
                </a:lnTo>
                <a:lnTo>
                  <a:pt x="140988" y="75057"/>
                </a:lnTo>
                <a:lnTo>
                  <a:pt x="306768" y="75057"/>
                </a:lnTo>
                <a:lnTo>
                  <a:pt x="313151" y="84773"/>
                </a:lnTo>
                <a:lnTo>
                  <a:pt x="322272" y="133884"/>
                </a:lnTo>
                <a:lnTo>
                  <a:pt x="322272" y="161276"/>
                </a:lnTo>
                <a:close/>
              </a:path>
              <a:path w="322580" h="417830">
                <a:moveTo>
                  <a:pt x="176443" y="417319"/>
                </a:moveTo>
                <a:lnTo>
                  <a:pt x="131261" y="414990"/>
                </a:lnTo>
                <a:lnTo>
                  <a:pt x="89596" y="405930"/>
                </a:lnTo>
                <a:lnTo>
                  <a:pt x="53541" y="388798"/>
                </a:lnTo>
                <a:lnTo>
                  <a:pt x="25193" y="362253"/>
                </a:lnTo>
                <a:lnTo>
                  <a:pt x="6647" y="324954"/>
                </a:lnTo>
                <a:lnTo>
                  <a:pt x="0" y="275558"/>
                </a:lnTo>
                <a:lnTo>
                  <a:pt x="8527" y="227001"/>
                </a:lnTo>
                <a:lnTo>
                  <a:pt x="31163" y="190261"/>
                </a:lnTo>
                <a:lnTo>
                  <a:pt x="64455" y="164696"/>
                </a:lnTo>
                <a:lnTo>
                  <a:pt x="104955" y="149659"/>
                </a:lnTo>
                <a:lnTo>
                  <a:pt x="149213" y="144506"/>
                </a:lnTo>
                <a:lnTo>
                  <a:pt x="193777" y="148594"/>
                </a:lnTo>
                <a:lnTo>
                  <a:pt x="235199" y="161276"/>
                </a:lnTo>
                <a:lnTo>
                  <a:pt x="322272" y="161276"/>
                </a:lnTo>
                <a:lnTo>
                  <a:pt x="322272" y="223700"/>
                </a:lnTo>
                <a:lnTo>
                  <a:pt x="193984" y="223700"/>
                </a:lnTo>
                <a:lnTo>
                  <a:pt x="145505" y="224105"/>
                </a:lnTo>
                <a:lnTo>
                  <a:pt x="104457" y="241103"/>
                </a:lnTo>
                <a:lnTo>
                  <a:pt x="85532" y="279726"/>
                </a:lnTo>
                <a:lnTo>
                  <a:pt x="93411" y="319885"/>
                </a:lnTo>
                <a:lnTo>
                  <a:pt x="118588" y="343735"/>
                </a:lnTo>
                <a:lnTo>
                  <a:pt x="154793" y="354259"/>
                </a:lnTo>
                <a:lnTo>
                  <a:pt x="322272" y="354435"/>
                </a:lnTo>
                <a:lnTo>
                  <a:pt x="322272" y="410305"/>
                </a:lnTo>
                <a:lnTo>
                  <a:pt x="232262" y="415989"/>
                </a:lnTo>
                <a:lnTo>
                  <a:pt x="206915" y="416870"/>
                </a:lnTo>
                <a:lnTo>
                  <a:pt x="176443" y="417319"/>
                </a:lnTo>
                <a:close/>
              </a:path>
              <a:path w="322580" h="417830">
                <a:moveTo>
                  <a:pt x="322272" y="354435"/>
                </a:moveTo>
                <a:lnTo>
                  <a:pt x="195754" y="354435"/>
                </a:lnTo>
                <a:lnTo>
                  <a:pt x="235199" y="347243"/>
                </a:lnTo>
                <a:lnTo>
                  <a:pt x="235199" y="234858"/>
                </a:lnTo>
                <a:lnTo>
                  <a:pt x="193984" y="223700"/>
                </a:lnTo>
                <a:lnTo>
                  <a:pt x="322272" y="223700"/>
                </a:lnTo>
                <a:lnTo>
                  <a:pt x="322272" y="354435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764867" y="1382118"/>
            <a:ext cx="158750" cy="561975"/>
          </a:xfrm>
          <a:custGeom>
            <a:avLst/>
            <a:gdLst/>
            <a:ahLst/>
            <a:cxnLst/>
            <a:rect l="l" t="t" r="r" b="b"/>
            <a:pathLst>
              <a:path w="158750" h="561975">
                <a:moveTo>
                  <a:pt x="158359" y="561608"/>
                </a:moveTo>
                <a:lnTo>
                  <a:pt x="90000" y="555378"/>
                </a:lnTo>
                <a:lnTo>
                  <a:pt x="44240" y="537343"/>
                </a:lnTo>
                <a:lnTo>
                  <a:pt x="16825" y="508489"/>
                </a:lnTo>
                <a:lnTo>
                  <a:pt x="3496" y="469800"/>
                </a:lnTo>
                <a:lnTo>
                  <a:pt x="0" y="422262"/>
                </a:lnTo>
                <a:lnTo>
                  <a:pt x="0" y="0"/>
                </a:lnTo>
                <a:lnTo>
                  <a:pt x="87073" y="0"/>
                </a:lnTo>
                <a:lnTo>
                  <a:pt x="87073" y="422262"/>
                </a:lnTo>
                <a:lnTo>
                  <a:pt x="88771" y="445293"/>
                </a:lnTo>
                <a:lnTo>
                  <a:pt x="97543" y="463929"/>
                </a:lnTo>
                <a:lnTo>
                  <a:pt x="118901" y="476405"/>
                </a:lnTo>
                <a:lnTo>
                  <a:pt x="158359" y="480956"/>
                </a:lnTo>
                <a:lnTo>
                  <a:pt x="158359" y="561608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59191" y="1382118"/>
            <a:ext cx="321310" cy="554355"/>
          </a:xfrm>
          <a:custGeom>
            <a:avLst/>
            <a:gdLst/>
            <a:ahLst/>
            <a:cxnLst/>
            <a:rect l="l" t="t" r="r" b="b"/>
            <a:pathLst>
              <a:path w="321309" h="554355">
                <a:moveTo>
                  <a:pt x="321313" y="554106"/>
                </a:moveTo>
                <a:lnTo>
                  <a:pt x="235053" y="554106"/>
                </a:lnTo>
                <a:lnTo>
                  <a:pt x="235053" y="288033"/>
                </a:lnTo>
                <a:lnTo>
                  <a:pt x="218493" y="246911"/>
                </a:lnTo>
                <a:lnTo>
                  <a:pt x="178558" y="228111"/>
                </a:lnTo>
                <a:lnTo>
                  <a:pt x="129868" y="228098"/>
                </a:lnTo>
                <a:lnTo>
                  <a:pt x="87044" y="243337"/>
                </a:lnTo>
                <a:lnTo>
                  <a:pt x="87044" y="554106"/>
                </a:lnTo>
                <a:lnTo>
                  <a:pt x="0" y="554106"/>
                </a:lnTo>
                <a:lnTo>
                  <a:pt x="0" y="0"/>
                </a:lnTo>
                <a:lnTo>
                  <a:pt x="87044" y="0"/>
                </a:lnTo>
                <a:lnTo>
                  <a:pt x="87044" y="162800"/>
                </a:lnTo>
                <a:lnTo>
                  <a:pt x="130431" y="150122"/>
                </a:lnTo>
                <a:lnTo>
                  <a:pt x="175724" y="147140"/>
                </a:lnTo>
                <a:lnTo>
                  <a:pt x="219795" y="154169"/>
                </a:lnTo>
                <a:lnTo>
                  <a:pt x="259518" y="171530"/>
                </a:lnTo>
                <a:lnTo>
                  <a:pt x="291763" y="199540"/>
                </a:lnTo>
                <a:lnTo>
                  <a:pt x="313404" y="238517"/>
                </a:lnTo>
                <a:lnTo>
                  <a:pt x="321313" y="288780"/>
                </a:lnTo>
                <a:lnTo>
                  <a:pt x="321313" y="554106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29719" y="1523773"/>
            <a:ext cx="322580" cy="421640"/>
          </a:xfrm>
          <a:custGeom>
            <a:avLst/>
            <a:gdLst/>
            <a:ahLst/>
            <a:cxnLst/>
            <a:rect l="l" t="t" r="r" b="b"/>
            <a:pathLst>
              <a:path w="322580" h="421639">
                <a:moveTo>
                  <a:pt x="162226" y="421055"/>
                </a:moveTo>
                <a:lnTo>
                  <a:pt x="114341" y="415504"/>
                </a:lnTo>
                <a:lnTo>
                  <a:pt x="70232" y="398828"/>
                </a:lnTo>
                <a:lnTo>
                  <a:pt x="33843" y="370996"/>
                </a:lnTo>
                <a:lnTo>
                  <a:pt x="9118" y="331977"/>
                </a:lnTo>
                <a:lnTo>
                  <a:pt x="0" y="281738"/>
                </a:lnTo>
                <a:lnTo>
                  <a:pt x="0" y="139259"/>
                </a:lnTo>
                <a:lnTo>
                  <a:pt x="9118" y="88419"/>
                </a:lnTo>
                <a:lnTo>
                  <a:pt x="33843" y="49338"/>
                </a:lnTo>
                <a:lnTo>
                  <a:pt x="70232" y="21751"/>
                </a:lnTo>
                <a:lnTo>
                  <a:pt x="114341" y="5393"/>
                </a:lnTo>
                <a:lnTo>
                  <a:pt x="162226" y="0"/>
                </a:lnTo>
                <a:lnTo>
                  <a:pt x="208954" y="5393"/>
                </a:lnTo>
                <a:lnTo>
                  <a:pt x="252371" y="21751"/>
                </a:lnTo>
                <a:lnTo>
                  <a:pt x="288415" y="49338"/>
                </a:lnTo>
                <a:lnTo>
                  <a:pt x="308152" y="80685"/>
                </a:lnTo>
                <a:lnTo>
                  <a:pt x="161852" y="80685"/>
                </a:lnTo>
                <a:lnTo>
                  <a:pt x="125419" y="87217"/>
                </a:lnTo>
                <a:lnTo>
                  <a:pt x="97871" y="106707"/>
                </a:lnTo>
                <a:lnTo>
                  <a:pt x="87829" y="139259"/>
                </a:lnTo>
                <a:lnTo>
                  <a:pt x="87829" y="178407"/>
                </a:lnTo>
                <a:lnTo>
                  <a:pt x="322127" y="178407"/>
                </a:lnTo>
                <a:lnTo>
                  <a:pt x="322127" y="249661"/>
                </a:lnTo>
                <a:lnTo>
                  <a:pt x="87829" y="249661"/>
                </a:lnTo>
                <a:lnTo>
                  <a:pt x="87829" y="281738"/>
                </a:lnTo>
                <a:lnTo>
                  <a:pt x="99497" y="315363"/>
                </a:lnTo>
                <a:lnTo>
                  <a:pt x="129937" y="335320"/>
                </a:lnTo>
                <a:lnTo>
                  <a:pt x="169425" y="339951"/>
                </a:lnTo>
                <a:lnTo>
                  <a:pt x="308012" y="339951"/>
                </a:lnTo>
                <a:lnTo>
                  <a:pt x="281958" y="372754"/>
                </a:lnTo>
                <a:lnTo>
                  <a:pt x="246952" y="398851"/>
                </a:lnTo>
                <a:lnTo>
                  <a:pt x="206396" y="415313"/>
                </a:lnTo>
                <a:lnTo>
                  <a:pt x="162226" y="421055"/>
                </a:lnTo>
                <a:close/>
              </a:path>
              <a:path w="322580" h="421639">
                <a:moveTo>
                  <a:pt x="322127" y="178407"/>
                </a:moveTo>
                <a:lnTo>
                  <a:pt x="238251" y="178407"/>
                </a:lnTo>
                <a:lnTo>
                  <a:pt x="238251" y="137765"/>
                </a:lnTo>
                <a:lnTo>
                  <a:pt x="226889" y="106064"/>
                </a:lnTo>
                <a:lnTo>
                  <a:pt x="198549" y="87002"/>
                </a:lnTo>
                <a:lnTo>
                  <a:pt x="161852" y="80685"/>
                </a:lnTo>
                <a:lnTo>
                  <a:pt x="308152" y="80685"/>
                </a:lnTo>
                <a:lnTo>
                  <a:pt x="313022" y="88419"/>
                </a:lnTo>
                <a:lnTo>
                  <a:pt x="322127" y="139259"/>
                </a:lnTo>
                <a:lnTo>
                  <a:pt x="322127" y="178407"/>
                </a:lnTo>
                <a:close/>
              </a:path>
              <a:path w="322580" h="421639">
                <a:moveTo>
                  <a:pt x="308012" y="339951"/>
                </a:moveTo>
                <a:lnTo>
                  <a:pt x="169425" y="339951"/>
                </a:lnTo>
                <a:lnTo>
                  <a:pt x="208239" y="327596"/>
                </a:lnTo>
                <a:lnTo>
                  <a:pt x="236652" y="296598"/>
                </a:lnTo>
                <a:lnTo>
                  <a:pt x="309480" y="338103"/>
                </a:lnTo>
                <a:lnTo>
                  <a:pt x="308012" y="339951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954149" y="1382115"/>
            <a:ext cx="532765" cy="560705"/>
          </a:xfrm>
          <a:custGeom>
            <a:avLst/>
            <a:gdLst/>
            <a:ahLst/>
            <a:cxnLst/>
            <a:rect l="l" t="t" r="r" b="b"/>
            <a:pathLst>
              <a:path w="532764" h="560705">
                <a:moveTo>
                  <a:pt x="177317" y="483628"/>
                </a:moveTo>
                <a:lnTo>
                  <a:pt x="143052" y="482028"/>
                </a:lnTo>
                <a:lnTo>
                  <a:pt x="113995" y="473684"/>
                </a:lnTo>
                <a:lnTo>
                  <a:pt x="93827" y="453301"/>
                </a:lnTo>
                <a:lnTo>
                  <a:pt x="86296" y="415594"/>
                </a:lnTo>
                <a:lnTo>
                  <a:pt x="86296" y="234797"/>
                </a:lnTo>
                <a:lnTo>
                  <a:pt x="164642" y="234797"/>
                </a:lnTo>
                <a:lnTo>
                  <a:pt x="164642" y="148717"/>
                </a:lnTo>
                <a:lnTo>
                  <a:pt x="86296" y="148717"/>
                </a:lnTo>
                <a:lnTo>
                  <a:pt x="86296" y="0"/>
                </a:lnTo>
                <a:lnTo>
                  <a:pt x="0" y="0"/>
                </a:lnTo>
                <a:lnTo>
                  <a:pt x="0" y="416344"/>
                </a:lnTo>
                <a:lnTo>
                  <a:pt x="6489" y="468033"/>
                </a:lnTo>
                <a:lnTo>
                  <a:pt x="24688" y="507682"/>
                </a:lnTo>
                <a:lnTo>
                  <a:pt x="52730" y="535889"/>
                </a:lnTo>
                <a:lnTo>
                  <a:pt x="88773" y="553275"/>
                </a:lnTo>
                <a:lnTo>
                  <a:pt x="130924" y="560451"/>
                </a:lnTo>
                <a:lnTo>
                  <a:pt x="177317" y="558012"/>
                </a:lnTo>
                <a:lnTo>
                  <a:pt x="177317" y="483628"/>
                </a:lnTo>
                <a:close/>
              </a:path>
              <a:path w="532764" h="560705">
                <a:moveTo>
                  <a:pt x="532638" y="288785"/>
                </a:moveTo>
                <a:lnTo>
                  <a:pt x="524725" y="238531"/>
                </a:lnTo>
                <a:lnTo>
                  <a:pt x="503072" y="199555"/>
                </a:lnTo>
                <a:lnTo>
                  <a:pt x="470814" y="171538"/>
                </a:lnTo>
                <a:lnTo>
                  <a:pt x="431076" y="154178"/>
                </a:lnTo>
                <a:lnTo>
                  <a:pt x="386994" y="147154"/>
                </a:lnTo>
                <a:lnTo>
                  <a:pt x="341693" y="150139"/>
                </a:lnTo>
                <a:lnTo>
                  <a:pt x="298310" y="162814"/>
                </a:lnTo>
                <a:lnTo>
                  <a:pt x="298310" y="12"/>
                </a:lnTo>
                <a:lnTo>
                  <a:pt x="211264" y="12"/>
                </a:lnTo>
                <a:lnTo>
                  <a:pt x="211264" y="554113"/>
                </a:lnTo>
                <a:lnTo>
                  <a:pt x="298310" y="554113"/>
                </a:lnTo>
                <a:lnTo>
                  <a:pt x="298310" y="243344"/>
                </a:lnTo>
                <a:lnTo>
                  <a:pt x="341122" y="228104"/>
                </a:lnTo>
                <a:lnTo>
                  <a:pt x="389801" y="228117"/>
                </a:lnTo>
                <a:lnTo>
                  <a:pt x="429704" y="246926"/>
                </a:lnTo>
                <a:lnTo>
                  <a:pt x="446265" y="288048"/>
                </a:lnTo>
                <a:lnTo>
                  <a:pt x="446265" y="554113"/>
                </a:lnTo>
                <a:lnTo>
                  <a:pt x="532638" y="554113"/>
                </a:lnTo>
                <a:lnTo>
                  <a:pt x="532638" y="288785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495617" y="631288"/>
            <a:ext cx="151130" cy="254635"/>
          </a:xfrm>
          <a:custGeom>
            <a:avLst/>
            <a:gdLst/>
            <a:ahLst/>
            <a:cxnLst/>
            <a:rect l="l" t="t" r="r" b="b"/>
            <a:pathLst>
              <a:path w="151130" h="254634">
                <a:moveTo>
                  <a:pt x="148591" y="254030"/>
                </a:moveTo>
                <a:lnTo>
                  <a:pt x="125318" y="222298"/>
                </a:lnTo>
                <a:lnTo>
                  <a:pt x="97877" y="194280"/>
                </a:lnTo>
                <a:lnTo>
                  <a:pt x="66713" y="170369"/>
                </a:lnTo>
                <a:lnTo>
                  <a:pt x="32270" y="150958"/>
                </a:lnTo>
                <a:lnTo>
                  <a:pt x="32576" y="111784"/>
                </a:lnTo>
                <a:lnTo>
                  <a:pt x="27212" y="73172"/>
                </a:lnTo>
                <a:lnTo>
                  <a:pt x="16309" y="35713"/>
                </a:lnTo>
                <a:lnTo>
                  <a:pt x="0" y="0"/>
                </a:lnTo>
                <a:lnTo>
                  <a:pt x="41495" y="21130"/>
                </a:lnTo>
                <a:lnTo>
                  <a:pt x="77275" y="49097"/>
                </a:lnTo>
                <a:lnTo>
                  <a:pt x="106716" y="82829"/>
                </a:lnTo>
                <a:lnTo>
                  <a:pt x="129192" y="121258"/>
                </a:lnTo>
                <a:lnTo>
                  <a:pt x="144080" y="163314"/>
                </a:lnTo>
                <a:lnTo>
                  <a:pt x="150754" y="207928"/>
                </a:lnTo>
                <a:lnTo>
                  <a:pt x="148591" y="254030"/>
                </a:lnTo>
                <a:close/>
              </a:path>
            </a:pathLst>
          </a:custGeom>
          <a:solidFill>
            <a:srgbClr val="FBA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850931" y="631452"/>
            <a:ext cx="150495" cy="254635"/>
          </a:xfrm>
          <a:custGeom>
            <a:avLst/>
            <a:gdLst/>
            <a:ahLst/>
            <a:cxnLst/>
            <a:rect l="l" t="t" r="r" b="b"/>
            <a:pathLst>
              <a:path w="150494" h="254634">
                <a:moveTo>
                  <a:pt x="2225" y="254260"/>
                </a:moveTo>
                <a:lnTo>
                  <a:pt x="0" y="208163"/>
                </a:lnTo>
                <a:lnTo>
                  <a:pt x="6613" y="163541"/>
                </a:lnTo>
                <a:lnTo>
                  <a:pt x="21441" y="121464"/>
                </a:lnTo>
                <a:lnTo>
                  <a:pt x="43862" y="83001"/>
                </a:lnTo>
                <a:lnTo>
                  <a:pt x="73250" y="49223"/>
                </a:lnTo>
                <a:lnTo>
                  <a:pt x="108984" y="21199"/>
                </a:lnTo>
                <a:lnTo>
                  <a:pt x="150439" y="0"/>
                </a:lnTo>
                <a:lnTo>
                  <a:pt x="134346" y="35727"/>
                </a:lnTo>
                <a:lnTo>
                  <a:pt x="123568" y="73154"/>
                </a:lnTo>
                <a:lnTo>
                  <a:pt x="118230" y="111708"/>
                </a:lnTo>
                <a:lnTo>
                  <a:pt x="118458" y="150814"/>
                </a:lnTo>
                <a:lnTo>
                  <a:pt x="83988" y="170284"/>
                </a:lnTo>
                <a:lnTo>
                  <a:pt x="52830" y="194280"/>
                </a:lnTo>
                <a:lnTo>
                  <a:pt x="25428" y="222405"/>
                </a:lnTo>
                <a:lnTo>
                  <a:pt x="2225" y="254260"/>
                </a:lnTo>
                <a:close/>
              </a:path>
            </a:pathLst>
          </a:custGeom>
          <a:solidFill>
            <a:srgbClr val="A223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100125" y="525139"/>
            <a:ext cx="297180" cy="98425"/>
          </a:xfrm>
          <a:custGeom>
            <a:avLst/>
            <a:gdLst/>
            <a:ahLst/>
            <a:cxnLst/>
            <a:rect l="l" t="t" r="r" b="b"/>
            <a:pathLst>
              <a:path w="297180" h="98425">
                <a:moveTo>
                  <a:pt x="148533" y="97948"/>
                </a:moveTo>
                <a:lnTo>
                  <a:pt x="114302" y="78125"/>
                </a:lnTo>
                <a:lnTo>
                  <a:pt x="77755" y="63403"/>
                </a:lnTo>
                <a:lnTo>
                  <a:pt x="39463" y="53968"/>
                </a:lnTo>
                <a:lnTo>
                  <a:pt x="0" y="50005"/>
                </a:lnTo>
                <a:lnTo>
                  <a:pt x="39304" y="25002"/>
                </a:lnTo>
                <a:lnTo>
                  <a:pt x="81746" y="8334"/>
                </a:lnTo>
                <a:lnTo>
                  <a:pt x="126071" y="0"/>
                </a:lnTo>
                <a:lnTo>
                  <a:pt x="171023" y="0"/>
                </a:lnTo>
                <a:lnTo>
                  <a:pt x="215348" y="8334"/>
                </a:lnTo>
                <a:lnTo>
                  <a:pt x="257791" y="25002"/>
                </a:lnTo>
                <a:lnTo>
                  <a:pt x="297095" y="50005"/>
                </a:lnTo>
                <a:lnTo>
                  <a:pt x="257627" y="53968"/>
                </a:lnTo>
                <a:lnTo>
                  <a:pt x="219325" y="63403"/>
                </a:lnTo>
                <a:lnTo>
                  <a:pt x="182768" y="78125"/>
                </a:lnTo>
                <a:lnTo>
                  <a:pt x="148533" y="97948"/>
                </a:lnTo>
                <a:close/>
              </a:path>
            </a:pathLst>
          </a:custGeom>
          <a:solidFill>
            <a:srgbClr val="F05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281435" y="614222"/>
            <a:ext cx="207645" cy="153035"/>
          </a:xfrm>
          <a:custGeom>
            <a:avLst/>
            <a:gdLst/>
            <a:ahLst/>
            <a:cxnLst/>
            <a:rect l="l" t="t" r="r" b="b"/>
            <a:pathLst>
              <a:path w="207644" h="153034">
                <a:moveTo>
                  <a:pt x="207609" y="152980"/>
                </a:moveTo>
                <a:lnTo>
                  <a:pt x="174677" y="144884"/>
                </a:lnTo>
                <a:lnTo>
                  <a:pt x="141119" y="140876"/>
                </a:lnTo>
                <a:lnTo>
                  <a:pt x="107321" y="140979"/>
                </a:lnTo>
                <a:lnTo>
                  <a:pt x="73670" y="145219"/>
                </a:lnTo>
                <a:lnTo>
                  <a:pt x="60507" y="114359"/>
                </a:lnTo>
                <a:lnTo>
                  <a:pt x="43703" y="85412"/>
                </a:lnTo>
                <a:lnTo>
                  <a:pt x="23465" y="58697"/>
                </a:lnTo>
                <a:lnTo>
                  <a:pt x="0" y="34530"/>
                </a:lnTo>
                <a:lnTo>
                  <a:pt x="36709" y="16334"/>
                </a:lnTo>
                <a:lnTo>
                  <a:pt x="75760" y="4763"/>
                </a:lnTo>
                <a:lnTo>
                  <a:pt x="116244" y="0"/>
                </a:lnTo>
                <a:lnTo>
                  <a:pt x="157255" y="2223"/>
                </a:lnTo>
                <a:lnTo>
                  <a:pt x="179595" y="36256"/>
                </a:lnTo>
                <a:lnTo>
                  <a:pt x="195623" y="73290"/>
                </a:lnTo>
                <a:lnTo>
                  <a:pt x="205056" y="112480"/>
                </a:lnTo>
                <a:lnTo>
                  <a:pt x="207609" y="152980"/>
                </a:lnTo>
                <a:close/>
              </a:path>
            </a:pathLst>
          </a:custGeom>
          <a:solidFill>
            <a:srgbClr val="FFCA0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5606" y="794088"/>
            <a:ext cx="119285" cy="119940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1008275" y="614245"/>
            <a:ext cx="207645" cy="153035"/>
          </a:xfrm>
          <a:custGeom>
            <a:avLst/>
            <a:gdLst/>
            <a:ahLst/>
            <a:cxnLst/>
            <a:rect l="l" t="t" r="r" b="b"/>
            <a:pathLst>
              <a:path w="207644" h="153034">
                <a:moveTo>
                  <a:pt x="0" y="152993"/>
                </a:moveTo>
                <a:lnTo>
                  <a:pt x="2475" y="112473"/>
                </a:lnTo>
                <a:lnTo>
                  <a:pt x="11887" y="73267"/>
                </a:lnTo>
                <a:lnTo>
                  <a:pt x="27944" y="36228"/>
                </a:lnTo>
                <a:lnTo>
                  <a:pt x="50354" y="2207"/>
                </a:lnTo>
                <a:lnTo>
                  <a:pt x="91360" y="0"/>
                </a:lnTo>
                <a:lnTo>
                  <a:pt x="131838" y="4765"/>
                </a:lnTo>
                <a:lnTo>
                  <a:pt x="170887" y="16322"/>
                </a:lnTo>
                <a:lnTo>
                  <a:pt x="207609" y="34486"/>
                </a:lnTo>
                <a:lnTo>
                  <a:pt x="184139" y="58669"/>
                </a:lnTo>
                <a:lnTo>
                  <a:pt x="163890" y="85397"/>
                </a:lnTo>
                <a:lnTo>
                  <a:pt x="147076" y="114355"/>
                </a:lnTo>
                <a:lnTo>
                  <a:pt x="133909" y="145232"/>
                </a:lnTo>
                <a:lnTo>
                  <a:pt x="100259" y="141008"/>
                </a:lnTo>
                <a:lnTo>
                  <a:pt x="66464" y="140910"/>
                </a:lnTo>
                <a:lnTo>
                  <a:pt x="32914" y="144913"/>
                </a:lnTo>
                <a:lnTo>
                  <a:pt x="0" y="152993"/>
                </a:lnTo>
                <a:close/>
              </a:path>
            </a:pathLst>
          </a:custGeom>
          <a:solidFill>
            <a:srgbClr val="D9117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2444" y="794128"/>
            <a:ext cx="119256" cy="119998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1180511" y="672194"/>
            <a:ext cx="136525" cy="130810"/>
          </a:xfrm>
          <a:custGeom>
            <a:avLst/>
            <a:gdLst/>
            <a:ahLst/>
            <a:cxnLst/>
            <a:rect l="l" t="t" r="r" b="b"/>
            <a:pathLst>
              <a:path w="136525" h="130809">
                <a:moveTo>
                  <a:pt x="68146" y="130636"/>
                </a:moveTo>
                <a:lnTo>
                  <a:pt x="52004" y="120553"/>
                </a:lnTo>
                <a:lnTo>
                  <a:pt x="35229" y="111580"/>
                </a:lnTo>
                <a:lnTo>
                  <a:pt x="17876" y="103749"/>
                </a:lnTo>
                <a:lnTo>
                  <a:pt x="0" y="97093"/>
                </a:lnTo>
                <a:lnTo>
                  <a:pt x="12275" y="69764"/>
                </a:lnTo>
                <a:lnTo>
                  <a:pt x="27859" y="44278"/>
                </a:lnTo>
                <a:lnTo>
                  <a:pt x="46550" y="20926"/>
                </a:lnTo>
                <a:lnTo>
                  <a:pt x="68146" y="0"/>
                </a:lnTo>
                <a:lnTo>
                  <a:pt x="89743" y="20926"/>
                </a:lnTo>
                <a:lnTo>
                  <a:pt x="108434" y="44278"/>
                </a:lnTo>
                <a:lnTo>
                  <a:pt x="124018" y="69764"/>
                </a:lnTo>
                <a:lnTo>
                  <a:pt x="136293" y="97093"/>
                </a:lnTo>
                <a:lnTo>
                  <a:pt x="118417" y="103749"/>
                </a:lnTo>
                <a:lnTo>
                  <a:pt x="101064" y="111580"/>
                </a:lnTo>
                <a:lnTo>
                  <a:pt x="84289" y="120553"/>
                </a:lnTo>
                <a:lnTo>
                  <a:pt x="68146" y="130636"/>
                </a:lnTo>
                <a:close/>
              </a:path>
            </a:pathLst>
          </a:custGeom>
          <a:solidFill>
            <a:srgbClr val="F05D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50908" y="998396"/>
            <a:ext cx="151130" cy="254635"/>
          </a:xfrm>
          <a:custGeom>
            <a:avLst/>
            <a:gdLst/>
            <a:ahLst/>
            <a:cxnLst/>
            <a:rect l="l" t="t" r="r" b="b"/>
            <a:pathLst>
              <a:path w="151130" h="254634">
                <a:moveTo>
                  <a:pt x="150802" y="254059"/>
                </a:moveTo>
                <a:lnTo>
                  <a:pt x="109292" y="232935"/>
                </a:lnTo>
                <a:lnTo>
                  <a:pt x="73497" y="204968"/>
                </a:lnTo>
                <a:lnTo>
                  <a:pt x="44043" y="171230"/>
                </a:lnTo>
                <a:lnTo>
                  <a:pt x="21557" y="132792"/>
                </a:lnTo>
                <a:lnTo>
                  <a:pt x="6667" y="90726"/>
                </a:lnTo>
                <a:lnTo>
                  <a:pt x="0" y="46105"/>
                </a:lnTo>
                <a:lnTo>
                  <a:pt x="2181" y="0"/>
                </a:lnTo>
                <a:lnTo>
                  <a:pt x="25455" y="31747"/>
                </a:lnTo>
                <a:lnTo>
                  <a:pt x="52899" y="59770"/>
                </a:lnTo>
                <a:lnTo>
                  <a:pt x="84071" y="83677"/>
                </a:lnTo>
                <a:lnTo>
                  <a:pt x="118531" y="103072"/>
                </a:lnTo>
                <a:lnTo>
                  <a:pt x="118242" y="142249"/>
                </a:lnTo>
                <a:lnTo>
                  <a:pt x="123611" y="180872"/>
                </a:lnTo>
                <a:lnTo>
                  <a:pt x="134508" y="218341"/>
                </a:lnTo>
                <a:lnTo>
                  <a:pt x="150802" y="254059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495638" y="998023"/>
            <a:ext cx="151130" cy="254635"/>
          </a:xfrm>
          <a:custGeom>
            <a:avLst/>
            <a:gdLst/>
            <a:ahLst/>
            <a:cxnLst/>
            <a:rect l="l" t="t" r="r" b="b"/>
            <a:pathLst>
              <a:path w="151130" h="254634">
                <a:moveTo>
                  <a:pt x="0" y="254403"/>
                </a:moveTo>
                <a:lnTo>
                  <a:pt x="16277" y="218690"/>
                </a:lnTo>
                <a:lnTo>
                  <a:pt x="27168" y="181231"/>
                </a:lnTo>
                <a:lnTo>
                  <a:pt x="32543" y="142618"/>
                </a:lnTo>
                <a:lnTo>
                  <a:pt x="32270" y="103445"/>
                </a:lnTo>
                <a:lnTo>
                  <a:pt x="66745" y="83976"/>
                </a:lnTo>
                <a:lnTo>
                  <a:pt x="97913" y="59979"/>
                </a:lnTo>
                <a:lnTo>
                  <a:pt x="125326" y="31854"/>
                </a:lnTo>
                <a:lnTo>
                  <a:pt x="148533" y="0"/>
                </a:lnTo>
                <a:lnTo>
                  <a:pt x="150759" y="46145"/>
                </a:lnTo>
                <a:lnTo>
                  <a:pt x="144125" y="90812"/>
                </a:lnTo>
                <a:lnTo>
                  <a:pt x="129258" y="132927"/>
                </a:lnTo>
                <a:lnTo>
                  <a:pt x="106785" y="171418"/>
                </a:lnTo>
                <a:lnTo>
                  <a:pt x="77333" y="205210"/>
                </a:lnTo>
                <a:lnTo>
                  <a:pt x="41528" y="233229"/>
                </a:lnTo>
                <a:lnTo>
                  <a:pt x="0" y="254403"/>
                </a:lnTo>
                <a:close/>
              </a:path>
            </a:pathLst>
          </a:custGeom>
          <a:solidFill>
            <a:srgbClr val="8DC5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61550" y="823332"/>
            <a:ext cx="167168" cy="237043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8589" y="823335"/>
            <a:ext cx="167168" cy="237071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100090" y="1260625"/>
            <a:ext cx="297180" cy="98425"/>
          </a:xfrm>
          <a:custGeom>
            <a:avLst/>
            <a:gdLst/>
            <a:ahLst/>
            <a:cxnLst/>
            <a:rect l="l" t="t" r="r" b="b"/>
            <a:pathLst>
              <a:path w="297180" h="98425">
                <a:moveTo>
                  <a:pt x="171038" y="97914"/>
                </a:moveTo>
                <a:lnTo>
                  <a:pt x="126085" y="97914"/>
                </a:lnTo>
                <a:lnTo>
                  <a:pt x="81759" y="89590"/>
                </a:lnTo>
                <a:lnTo>
                  <a:pt x="39313" y="72943"/>
                </a:lnTo>
                <a:lnTo>
                  <a:pt x="0" y="47972"/>
                </a:lnTo>
                <a:lnTo>
                  <a:pt x="39485" y="44005"/>
                </a:lnTo>
                <a:lnTo>
                  <a:pt x="77795" y="34559"/>
                </a:lnTo>
                <a:lnTo>
                  <a:pt x="114355" y="19827"/>
                </a:lnTo>
                <a:lnTo>
                  <a:pt x="148591" y="0"/>
                </a:lnTo>
                <a:lnTo>
                  <a:pt x="182809" y="19839"/>
                </a:lnTo>
                <a:lnTo>
                  <a:pt x="219358" y="34570"/>
                </a:lnTo>
                <a:lnTo>
                  <a:pt x="257656" y="44009"/>
                </a:lnTo>
                <a:lnTo>
                  <a:pt x="297124" y="47972"/>
                </a:lnTo>
                <a:lnTo>
                  <a:pt x="257810" y="72943"/>
                </a:lnTo>
                <a:lnTo>
                  <a:pt x="215364" y="89590"/>
                </a:lnTo>
                <a:lnTo>
                  <a:pt x="171038" y="97914"/>
                </a:lnTo>
                <a:close/>
              </a:path>
            </a:pathLst>
          </a:custGeom>
          <a:solidFill>
            <a:srgbClr val="007E7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bg object 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08272" y="969613"/>
            <a:ext cx="480774" cy="299892"/>
          </a:xfrm>
          <a:prstGeom prst="rect">
            <a:avLst/>
          </a:prstGeom>
        </p:spPr>
      </p:pic>
      <p:sp>
        <p:nvSpPr>
          <p:cNvPr id="42" name="bg object 42"/>
          <p:cNvSpPr/>
          <p:nvPr/>
        </p:nvSpPr>
        <p:spPr>
          <a:xfrm>
            <a:off x="3598927" y="1898888"/>
            <a:ext cx="81915" cy="43180"/>
          </a:xfrm>
          <a:custGeom>
            <a:avLst/>
            <a:gdLst/>
            <a:ahLst/>
            <a:cxnLst/>
            <a:rect l="l" t="t" r="r" b="b"/>
            <a:pathLst>
              <a:path w="81914" h="43180">
                <a:moveTo>
                  <a:pt x="34625" y="5374"/>
                </a:moveTo>
                <a:lnTo>
                  <a:pt x="0" y="5374"/>
                </a:lnTo>
                <a:lnTo>
                  <a:pt x="0" y="0"/>
                </a:lnTo>
                <a:lnTo>
                  <a:pt x="34625" y="0"/>
                </a:lnTo>
                <a:lnTo>
                  <a:pt x="34625" y="5374"/>
                </a:lnTo>
                <a:close/>
              </a:path>
              <a:path w="81914" h="43180">
                <a:moveTo>
                  <a:pt x="20205" y="42798"/>
                </a:moveTo>
                <a:lnTo>
                  <a:pt x="14449" y="42798"/>
                </a:lnTo>
                <a:lnTo>
                  <a:pt x="14449" y="5374"/>
                </a:lnTo>
                <a:lnTo>
                  <a:pt x="20205" y="5374"/>
                </a:lnTo>
                <a:lnTo>
                  <a:pt x="20205" y="42798"/>
                </a:lnTo>
                <a:close/>
              </a:path>
              <a:path w="81914" h="43180">
                <a:moveTo>
                  <a:pt x="45876" y="42798"/>
                </a:moveTo>
                <a:lnTo>
                  <a:pt x="40062" y="42798"/>
                </a:lnTo>
                <a:lnTo>
                  <a:pt x="40062" y="0"/>
                </a:lnTo>
                <a:lnTo>
                  <a:pt x="46749" y="0"/>
                </a:lnTo>
                <a:lnTo>
                  <a:pt x="51281" y="9858"/>
                </a:lnTo>
                <a:lnTo>
                  <a:pt x="45615" y="9858"/>
                </a:lnTo>
                <a:lnTo>
                  <a:pt x="45876" y="42798"/>
                </a:lnTo>
                <a:close/>
              </a:path>
              <a:path w="81914" h="43180">
                <a:moveTo>
                  <a:pt x="66527" y="30611"/>
                </a:moveTo>
                <a:lnTo>
                  <a:pt x="60820" y="30611"/>
                </a:lnTo>
                <a:lnTo>
                  <a:pt x="74949" y="0"/>
                </a:lnTo>
                <a:lnTo>
                  <a:pt x="81694" y="0"/>
                </a:lnTo>
                <a:lnTo>
                  <a:pt x="81694" y="9456"/>
                </a:lnTo>
                <a:lnTo>
                  <a:pt x="76287" y="9456"/>
                </a:lnTo>
                <a:lnTo>
                  <a:pt x="66527" y="30611"/>
                </a:lnTo>
                <a:close/>
              </a:path>
              <a:path w="81914" h="43180">
                <a:moveTo>
                  <a:pt x="81694" y="42798"/>
                </a:moveTo>
                <a:lnTo>
                  <a:pt x="75821" y="42798"/>
                </a:lnTo>
                <a:lnTo>
                  <a:pt x="76287" y="9456"/>
                </a:lnTo>
                <a:lnTo>
                  <a:pt x="81694" y="9456"/>
                </a:lnTo>
                <a:lnTo>
                  <a:pt x="81694" y="42798"/>
                </a:lnTo>
                <a:close/>
              </a:path>
              <a:path w="81914" h="43180">
                <a:moveTo>
                  <a:pt x="63291" y="37624"/>
                </a:moveTo>
                <a:lnTo>
                  <a:pt x="58407" y="37624"/>
                </a:lnTo>
                <a:lnTo>
                  <a:pt x="45615" y="9858"/>
                </a:lnTo>
                <a:lnTo>
                  <a:pt x="51281" y="9858"/>
                </a:lnTo>
                <a:lnTo>
                  <a:pt x="60820" y="30611"/>
                </a:lnTo>
                <a:lnTo>
                  <a:pt x="66527" y="30611"/>
                </a:lnTo>
                <a:lnTo>
                  <a:pt x="63291" y="37624"/>
                </a:lnTo>
                <a:close/>
              </a:path>
            </a:pathLst>
          </a:custGeom>
          <a:solidFill>
            <a:srgbClr val="6C6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4041622" y="6618630"/>
            <a:ext cx="50800" cy="33020"/>
          </a:xfrm>
          <a:custGeom>
            <a:avLst/>
            <a:gdLst/>
            <a:ahLst/>
            <a:cxnLst/>
            <a:rect l="l" t="t" r="r" b="b"/>
            <a:pathLst>
              <a:path w="50800" h="33020">
                <a:moveTo>
                  <a:pt x="14490" y="8305"/>
                </a:moveTo>
                <a:lnTo>
                  <a:pt x="13881" y="1193"/>
                </a:lnTo>
                <a:lnTo>
                  <a:pt x="4749" y="0"/>
                </a:lnTo>
                <a:lnTo>
                  <a:pt x="0" y="3302"/>
                </a:lnTo>
                <a:lnTo>
                  <a:pt x="0" y="30670"/>
                </a:lnTo>
                <a:lnTo>
                  <a:pt x="4521" y="32867"/>
                </a:lnTo>
                <a:lnTo>
                  <a:pt x="14122" y="32613"/>
                </a:lnTo>
                <a:lnTo>
                  <a:pt x="14490" y="24904"/>
                </a:lnTo>
                <a:lnTo>
                  <a:pt x="14490" y="8305"/>
                </a:lnTo>
                <a:close/>
              </a:path>
              <a:path w="50800" h="33020">
                <a:moveTo>
                  <a:pt x="50330" y="165"/>
                </a:moveTo>
                <a:lnTo>
                  <a:pt x="35445" y="88"/>
                </a:lnTo>
                <a:lnTo>
                  <a:pt x="35750" y="8559"/>
                </a:lnTo>
                <a:lnTo>
                  <a:pt x="35750" y="12788"/>
                </a:lnTo>
                <a:lnTo>
                  <a:pt x="50330" y="12788"/>
                </a:lnTo>
                <a:lnTo>
                  <a:pt x="50330" y="1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3927741" y="6469291"/>
            <a:ext cx="403225" cy="316865"/>
          </a:xfrm>
          <a:custGeom>
            <a:avLst/>
            <a:gdLst/>
            <a:ahLst/>
            <a:cxnLst/>
            <a:rect l="l" t="t" r="r" b="b"/>
            <a:pathLst>
              <a:path w="403225" h="316865">
                <a:moveTo>
                  <a:pt x="36106" y="168402"/>
                </a:moveTo>
                <a:lnTo>
                  <a:pt x="31877" y="166204"/>
                </a:lnTo>
                <a:lnTo>
                  <a:pt x="21983" y="165442"/>
                </a:lnTo>
                <a:lnTo>
                  <a:pt x="21590" y="172808"/>
                </a:lnTo>
                <a:lnTo>
                  <a:pt x="21132" y="181698"/>
                </a:lnTo>
                <a:lnTo>
                  <a:pt x="30187" y="181444"/>
                </a:lnTo>
                <a:lnTo>
                  <a:pt x="36106" y="179666"/>
                </a:lnTo>
                <a:lnTo>
                  <a:pt x="36106" y="168402"/>
                </a:lnTo>
                <a:close/>
              </a:path>
              <a:path w="403225" h="316865">
                <a:moveTo>
                  <a:pt x="255143" y="286956"/>
                </a:moveTo>
                <a:lnTo>
                  <a:pt x="255003" y="286753"/>
                </a:lnTo>
                <a:lnTo>
                  <a:pt x="254850" y="286448"/>
                </a:lnTo>
                <a:lnTo>
                  <a:pt x="254622" y="285432"/>
                </a:lnTo>
                <a:lnTo>
                  <a:pt x="254368" y="284480"/>
                </a:lnTo>
                <a:lnTo>
                  <a:pt x="253898" y="284251"/>
                </a:lnTo>
                <a:lnTo>
                  <a:pt x="253276" y="284149"/>
                </a:lnTo>
                <a:lnTo>
                  <a:pt x="254228" y="284086"/>
                </a:lnTo>
                <a:lnTo>
                  <a:pt x="254914" y="283540"/>
                </a:lnTo>
                <a:lnTo>
                  <a:pt x="254914" y="281546"/>
                </a:lnTo>
                <a:lnTo>
                  <a:pt x="254914" y="281076"/>
                </a:lnTo>
                <a:lnTo>
                  <a:pt x="254063" y="280441"/>
                </a:lnTo>
                <a:lnTo>
                  <a:pt x="253720" y="280441"/>
                </a:lnTo>
                <a:lnTo>
                  <a:pt x="253720" y="281914"/>
                </a:lnTo>
                <a:lnTo>
                  <a:pt x="253720" y="283171"/>
                </a:lnTo>
                <a:lnTo>
                  <a:pt x="253415" y="283527"/>
                </a:lnTo>
                <a:lnTo>
                  <a:pt x="251650" y="283527"/>
                </a:lnTo>
                <a:lnTo>
                  <a:pt x="251650" y="281546"/>
                </a:lnTo>
                <a:lnTo>
                  <a:pt x="253314" y="281546"/>
                </a:lnTo>
                <a:lnTo>
                  <a:pt x="253720" y="281914"/>
                </a:lnTo>
                <a:lnTo>
                  <a:pt x="253720" y="280441"/>
                </a:lnTo>
                <a:lnTo>
                  <a:pt x="250431" y="280441"/>
                </a:lnTo>
                <a:lnTo>
                  <a:pt x="250431" y="286956"/>
                </a:lnTo>
                <a:lnTo>
                  <a:pt x="251650" y="286956"/>
                </a:lnTo>
                <a:lnTo>
                  <a:pt x="251650" y="284556"/>
                </a:lnTo>
                <a:lnTo>
                  <a:pt x="252107" y="284556"/>
                </a:lnTo>
                <a:lnTo>
                  <a:pt x="252653" y="284480"/>
                </a:lnTo>
                <a:lnTo>
                  <a:pt x="253174" y="284848"/>
                </a:lnTo>
                <a:lnTo>
                  <a:pt x="253326" y="285432"/>
                </a:lnTo>
                <a:lnTo>
                  <a:pt x="253542" y="286448"/>
                </a:lnTo>
                <a:lnTo>
                  <a:pt x="253657" y="286753"/>
                </a:lnTo>
                <a:lnTo>
                  <a:pt x="253796" y="286956"/>
                </a:lnTo>
                <a:lnTo>
                  <a:pt x="255143" y="286956"/>
                </a:lnTo>
                <a:close/>
              </a:path>
              <a:path w="403225" h="316865">
                <a:moveTo>
                  <a:pt x="257543" y="280758"/>
                </a:moveTo>
                <a:lnTo>
                  <a:pt x="257035" y="280187"/>
                </a:lnTo>
                <a:lnTo>
                  <a:pt x="257035" y="281012"/>
                </a:lnTo>
                <a:lnTo>
                  <a:pt x="257035" y="286600"/>
                </a:lnTo>
                <a:lnTo>
                  <a:pt x="255155" y="288759"/>
                </a:lnTo>
                <a:lnTo>
                  <a:pt x="252526" y="288823"/>
                </a:lnTo>
                <a:lnTo>
                  <a:pt x="250024" y="288836"/>
                </a:lnTo>
                <a:lnTo>
                  <a:pt x="247980" y="286600"/>
                </a:lnTo>
                <a:lnTo>
                  <a:pt x="247992" y="281012"/>
                </a:lnTo>
                <a:lnTo>
                  <a:pt x="249974" y="278803"/>
                </a:lnTo>
                <a:lnTo>
                  <a:pt x="254990" y="278790"/>
                </a:lnTo>
                <a:lnTo>
                  <a:pt x="257035" y="281012"/>
                </a:lnTo>
                <a:lnTo>
                  <a:pt x="257035" y="280187"/>
                </a:lnTo>
                <a:lnTo>
                  <a:pt x="255816" y="278777"/>
                </a:lnTo>
                <a:lnTo>
                  <a:pt x="255422" y="278333"/>
                </a:lnTo>
                <a:lnTo>
                  <a:pt x="252514" y="278269"/>
                </a:lnTo>
                <a:lnTo>
                  <a:pt x="249745" y="278269"/>
                </a:lnTo>
                <a:lnTo>
                  <a:pt x="247497" y="280758"/>
                </a:lnTo>
                <a:lnTo>
                  <a:pt x="247510" y="286880"/>
                </a:lnTo>
                <a:lnTo>
                  <a:pt x="249758" y="289344"/>
                </a:lnTo>
                <a:lnTo>
                  <a:pt x="255295" y="289344"/>
                </a:lnTo>
                <a:lnTo>
                  <a:pt x="255752" y="288836"/>
                </a:lnTo>
                <a:lnTo>
                  <a:pt x="257517" y="286880"/>
                </a:lnTo>
                <a:lnTo>
                  <a:pt x="257543" y="280758"/>
                </a:lnTo>
                <a:close/>
              </a:path>
              <a:path w="403225" h="316865">
                <a:moveTo>
                  <a:pt x="286435" y="158648"/>
                </a:moveTo>
                <a:lnTo>
                  <a:pt x="286423" y="157721"/>
                </a:lnTo>
                <a:lnTo>
                  <a:pt x="285584" y="151968"/>
                </a:lnTo>
                <a:lnTo>
                  <a:pt x="284314" y="143230"/>
                </a:lnTo>
                <a:lnTo>
                  <a:pt x="284251" y="142824"/>
                </a:lnTo>
                <a:lnTo>
                  <a:pt x="282016" y="127482"/>
                </a:lnTo>
                <a:lnTo>
                  <a:pt x="279196" y="108204"/>
                </a:lnTo>
                <a:lnTo>
                  <a:pt x="275082" y="99428"/>
                </a:lnTo>
                <a:lnTo>
                  <a:pt x="275082" y="179679"/>
                </a:lnTo>
                <a:lnTo>
                  <a:pt x="275056" y="185597"/>
                </a:lnTo>
                <a:lnTo>
                  <a:pt x="272910" y="187972"/>
                </a:lnTo>
                <a:lnTo>
                  <a:pt x="267576" y="187972"/>
                </a:lnTo>
                <a:lnTo>
                  <a:pt x="267119" y="187464"/>
                </a:lnTo>
                <a:lnTo>
                  <a:pt x="265417" y="185597"/>
                </a:lnTo>
                <a:lnTo>
                  <a:pt x="265404" y="179679"/>
                </a:lnTo>
                <a:lnTo>
                  <a:pt x="267576" y="177292"/>
                </a:lnTo>
                <a:lnTo>
                  <a:pt x="272910" y="177292"/>
                </a:lnTo>
                <a:lnTo>
                  <a:pt x="275082" y="179679"/>
                </a:lnTo>
                <a:lnTo>
                  <a:pt x="275082" y="99428"/>
                </a:lnTo>
                <a:lnTo>
                  <a:pt x="271284" y="91313"/>
                </a:lnTo>
                <a:lnTo>
                  <a:pt x="271284" y="143751"/>
                </a:lnTo>
                <a:lnTo>
                  <a:pt x="271284" y="151968"/>
                </a:lnTo>
                <a:lnTo>
                  <a:pt x="266915" y="150533"/>
                </a:lnTo>
                <a:lnTo>
                  <a:pt x="259930" y="152565"/>
                </a:lnTo>
                <a:lnTo>
                  <a:pt x="259930" y="187464"/>
                </a:lnTo>
                <a:lnTo>
                  <a:pt x="251498" y="187464"/>
                </a:lnTo>
                <a:lnTo>
                  <a:pt x="251498" y="174917"/>
                </a:lnTo>
                <a:lnTo>
                  <a:pt x="251460" y="152565"/>
                </a:lnTo>
                <a:lnTo>
                  <a:pt x="254266" y="147535"/>
                </a:lnTo>
                <a:lnTo>
                  <a:pt x="258864" y="145110"/>
                </a:lnTo>
                <a:lnTo>
                  <a:pt x="260070" y="144437"/>
                </a:lnTo>
                <a:lnTo>
                  <a:pt x="261366" y="143954"/>
                </a:lnTo>
                <a:lnTo>
                  <a:pt x="262699" y="143662"/>
                </a:lnTo>
                <a:lnTo>
                  <a:pt x="262851" y="143662"/>
                </a:lnTo>
                <a:lnTo>
                  <a:pt x="263004" y="143586"/>
                </a:lnTo>
                <a:lnTo>
                  <a:pt x="263156" y="143586"/>
                </a:lnTo>
                <a:lnTo>
                  <a:pt x="264337" y="143319"/>
                </a:lnTo>
                <a:lnTo>
                  <a:pt x="265557" y="143205"/>
                </a:lnTo>
                <a:lnTo>
                  <a:pt x="266763" y="143243"/>
                </a:lnTo>
                <a:lnTo>
                  <a:pt x="268389" y="143243"/>
                </a:lnTo>
                <a:lnTo>
                  <a:pt x="269798" y="143395"/>
                </a:lnTo>
                <a:lnTo>
                  <a:pt x="271284" y="143751"/>
                </a:lnTo>
                <a:lnTo>
                  <a:pt x="271284" y="91313"/>
                </a:lnTo>
                <a:lnTo>
                  <a:pt x="258851" y="64770"/>
                </a:lnTo>
                <a:lnTo>
                  <a:pt x="247688" y="52451"/>
                </a:lnTo>
                <a:lnTo>
                  <a:pt x="247688" y="147650"/>
                </a:lnTo>
                <a:lnTo>
                  <a:pt x="247688" y="169837"/>
                </a:lnTo>
                <a:lnTo>
                  <a:pt x="224980" y="169837"/>
                </a:lnTo>
                <a:lnTo>
                  <a:pt x="224891" y="177292"/>
                </a:lnTo>
                <a:lnTo>
                  <a:pt x="224828" y="180517"/>
                </a:lnTo>
                <a:lnTo>
                  <a:pt x="236181" y="182295"/>
                </a:lnTo>
                <a:lnTo>
                  <a:pt x="239407" y="174917"/>
                </a:lnTo>
                <a:lnTo>
                  <a:pt x="246456" y="179412"/>
                </a:lnTo>
                <a:lnTo>
                  <a:pt x="243484" y="184975"/>
                </a:lnTo>
                <a:lnTo>
                  <a:pt x="238074" y="188404"/>
                </a:lnTo>
                <a:lnTo>
                  <a:pt x="224370" y="188391"/>
                </a:lnTo>
                <a:lnTo>
                  <a:pt x="216458" y="183388"/>
                </a:lnTo>
                <a:lnTo>
                  <a:pt x="216458" y="147650"/>
                </a:lnTo>
                <a:lnTo>
                  <a:pt x="224370" y="142824"/>
                </a:lnTo>
                <a:lnTo>
                  <a:pt x="239788" y="142824"/>
                </a:lnTo>
                <a:lnTo>
                  <a:pt x="247688" y="147650"/>
                </a:lnTo>
                <a:lnTo>
                  <a:pt x="247688" y="52451"/>
                </a:lnTo>
                <a:lnTo>
                  <a:pt x="227838" y="30530"/>
                </a:lnTo>
                <a:lnTo>
                  <a:pt x="213829" y="22529"/>
                </a:lnTo>
                <a:lnTo>
                  <a:pt x="213829" y="179832"/>
                </a:lnTo>
                <a:lnTo>
                  <a:pt x="213829" y="187883"/>
                </a:lnTo>
                <a:lnTo>
                  <a:pt x="204546" y="189407"/>
                </a:lnTo>
                <a:lnTo>
                  <a:pt x="196634" y="185089"/>
                </a:lnTo>
                <a:lnTo>
                  <a:pt x="196634" y="127482"/>
                </a:lnTo>
                <a:lnTo>
                  <a:pt x="205003" y="127482"/>
                </a:lnTo>
                <a:lnTo>
                  <a:pt x="205003" y="143586"/>
                </a:lnTo>
                <a:lnTo>
                  <a:pt x="212598" y="143586"/>
                </a:lnTo>
                <a:lnTo>
                  <a:pt x="212598" y="152895"/>
                </a:lnTo>
                <a:lnTo>
                  <a:pt x="205003" y="152895"/>
                </a:lnTo>
                <a:lnTo>
                  <a:pt x="205041" y="179412"/>
                </a:lnTo>
                <a:lnTo>
                  <a:pt x="209219" y="179832"/>
                </a:lnTo>
                <a:lnTo>
                  <a:pt x="213829" y="179832"/>
                </a:lnTo>
                <a:lnTo>
                  <a:pt x="213829" y="22529"/>
                </a:lnTo>
                <a:lnTo>
                  <a:pt x="193243" y="10769"/>
                </a:lnTo>
                <a:lnTo>
                  <a:pt x="193243" y="179832"/>
                </a:lnTo>
                <a:lnTo>
                  <a:pt x="193243" y="187883"/>
                </a:lnTo>
                <a:lnTo>
                  <a:pt x="183959" y="189407"/>
                </a:lnTo>
                <a:lnTo>
                  <a:pt x="182460" y="188595"/>
                </a:lnTo>
                <a:lnTo>
                  <a:pt x="182105" y="188404"/>
                </a:lnTo>
                <a:lnTo>
                  <a:pt x="149021" y="188391"/>
                </a:lnTo>
                <a:lnTo>
                  <a:pt x="141109" y="183388"/>
                </a:lnTo>
                <a:lnTo>
                  <a:pt x="141109" y="147650"/>
                </a:lnTo>
                <a:lnTo>
                  <a:pt x="148869" y="142913"/>
                </a:lnTo>
                <a:lnTo>
                  <a:pt x="149021" y="142824"/>
                </a:lnTo>
                <a:lnTo>
                  <a:pt x="164439" y="142824"/>
                </a:lnTo>
                <a:lnTo>
                  <a:pt x="172339" y="147650"/>
                </a:lnTo>
                <a:lnTo>
                  <a:pt x="172339" y="169837"/>
                </a:lnTo>
                <a:lnTo>
                  <a:pt x="149631" y="169837"/>
                </a:lnTo>
                <a:lnTo>
                  <a:pt x="149542" y="177292"/>
                </a:lnTo>
                <a:lnTo>
                  <a:pt x="149466" y="180517"/>
                </a:lnTo>
                <a:lnTo>
                  <a:pt x="160832" y="182295"/>
                </a:lnTo>
                <a:lnTo>
                  <a:pt x="164058" y="174917"/>
                </a:lnTo>
                <a:lnTo>
                  <a:pt x="171107" y="179412"/>
                </a:lnTo>
                <a:lnTo>
                  <a:pt x="168135" y="184975"/>
                </a:lnTo>
                <a:lnTo>
                  <a:pt x="162699" y="188391"/>
                </a:lnTo>
                <a:lnTo>
                  <a:pt x="182092" y="188391"/>
                </a:lnTo>
                <a:lnTo>
                  <a:pt x="176060" y="185089"/>
                </a:lnTo>
                <a:lnTo>
                  <a:pt x="176060" y="174917"/>
                </a:lnTo>
                <a:lnTo>
                  <a:pt x="176060" y="142824"/>
                </a:lnTo>
                <a:lnTo>
                  <a:pt x="176060" y="127482"/>
                </a:lnTo>
                <a:lnTo>
                  <a:pt x="184429" y="127482"/>
                </a:lnTo>
                <a:lnTo>
                  <a:pt x="184429" y="143586"/>
                </a:lnTo>
                <a:lnTo>
                  <a:pt x="192620" y="143586"/>
                </a:lnTo>
                <a:lnTo>
                  <a:pt x="192620" y="152895"/>
                </a:lnTo>
                <a:lnTo>
                  <a:pt x="184429" y="152895"/>
                </a:lnTo>
                <a:lnTo>
                  <a:pt x="184467" y="179412"/>
                </a:lnTo>
                <a:lnTo>
                  <a:pt x="188645" y="179832"/>
                </a:lnTo>
                <a:lnTo>
                  <a:pt x="193243" y="179832"/>
                </a:lnTo>
                <a:lnTo>
                  <a:pt x="193243" y="10769"/>
                </a:lnTo>
                <a:lnTo>
                  <a:pt x="188518" y="8064"/>
                </a:lnTo>
                <a:lnTo>
                  <a:pt x="143217" y="0"/>
                </a:lnTo>
                <a:lnTo>
                  <a:pt x="136817" y="1143"/>
                </a:lnTo>
                <a:lnTo>
                  <a:pt x="136817" y="174244"/>
                </a:lnTo>
                <a:lnTo>
                  <a:pt x="132994" y="184353"/>
                </a:lnTo>
                <a:lnTo>
                  <a:pt x="125120" y="188531"/>
                </a:lnTo>
                <a:lnTo>
                  <a:pt x="115036" y="188506"/>
                </a:lnTo>
                <a:lnTo>
                  <a:pt x="114211" y="188252"/>
                </a:lnTo>
                <a:lnTo>
                  <a:pt x="111607" y="187464"/>
                </a:lnTo>
                <a:lnTo>
                  <a:pt x="105435" y="185597"/>
                </a:lnTo>
                <a:lnTo>
                  <a:pt x="105435" y="144094"/>
                </a:lnTo>
                <a:lnTo>
                  <a:pt x="105435" y="143370"/>
                </a:lnTo>
                <a:lnTo>
                  <a:pt x="105435" y="142824"/>
                </a:lnTo>
                <a:lnTo>
                  <a:pt x="105435" y="127406"/>
                </a:lnTo>
                <a:lnTo>
                  <a:pt x="113880" y="127406"/>
                </a:lnTo>
                <a:lnTo>
                  <a:pt x="113880" y="144678"/>
                </a:lnTo>
                <a:lnTo>
                  <a:pt x="121285" y="142913"/>
                </a:lnTo>
                <a:lnTo>
                  <a:pt x="128778" y="144703"/>
                </a:lnTo>
                <a:lnTo>
                  <a:pt x="134531" y="149834"/>
                </a:lnTo>
                <a:lnTo>
                  <a:pt x="136728" y="157721"/>
                </a:lnTo>
                <a:lnTo>
                  <a:pt x="136817" y="174244"/>
                </a:lnTo>
                <a:lnTo>
                  <a:pt x="136817" y="1143"/>
                </a:lnTo>
                <a:lnTo>
                  <a:pt x="100685" y="7581"/>
                </a:lnTo>
                <a:lnTo>
                  <a:pt x="100685" y="187464"/>
                </a:lnTo>
                <a:lnTo>
                  <a:pt x="92329" y="187464"/>
                </a:lnTo>
                <a:lnTo>
                  <a:pt x="92367" y="157721"/>
                </a:lnTo>
                <a:lnTo>
                  <a:pt x="92786" y="150444"/>
                </a:lnTo>
                <a:lnTo>
                  <a:pt x="79273" y="151282"/>
                </a:lnTo>
                <a:lnTo>
                  <a:pt x="79273" y="187464"/>
                </a:lnTo>
                <a:lnTo>
                  <a:pt x="70993" y="187464"/>
                </a:lnTo>
                <a:lnTo>
                  <a:pt x="70993" y="151714"/>
                </a:lnTo>
                <a:lnTo>
                  <a:pt x="62865" y="150533"/>
                </a:lnTo>
                <a:lnTo>
                  <a:pt x="58267" y="153835"/>
                </a:lnTo>
                <a:lnTo>
                  <a:pt x="58267" y="187464"/>
                </a:lnTo>
                <a:lnTo>
                  <a:pt x="49974" y="187464"/>
                </a:lnTo>
                <a:lnTo>
                  <a:pt x="49974" y="147993"/>
                </a:lnTo>
                <a:lnTo>
                  <a:pt x="56108" y="144703"/>
                </a:lnTo>
                <a:lnTo>
                  <a:pt x="63296" y="143370"/>
                </a:lnTo>
                <a:lnTo>
                  <a:pt x="70104" y="144703"/>
                </a:lnTo>
                <a:lnTo>
                  <a:pt x="75057" y="149428"/>
                </a:lnTo>
                <a:lnTo>
                  <a:pt x="81622" y="144348"/>
                </a:lnTo>
                <a:lnTo>
                  <a:pt x="90144" y="144094"/>
                </a:lnTo>
                <a:lnTo>
                  <a:pt x="97536" y="148666"/>
                </a:lnTo>
                <a:lnTo>
                  <a:pt x="100571" y="157721"/>
                </a:lnTo>
                <a:lnTo>
                  <a:pt x="100685" y="187464"/>
                </a:lnTo>
                <a:lnTo>
                  <a:pt x="100685" y="7581"/>
                </a:lnTo>
                <a:lnTo>
                  <a:pt x="97929" y="8064"/>
                </a:lnTo>
                <a:lnTo>
                  <a:pt x="58597" y="30530"/>
                </a:lnTo>
                <a:lnTo>
                  <a:pt x="44538" y="46062"/>
                </a:lnTo>
                <a:lnTo>
                  <a:pt x="44538" y="185597"/>
                </a:lnTo>
                <a:lnTo>
                  <a:pt x="34645" y="188252"/>
                </a:lnTo>
                <a:lnTo>
                  <a:pt x="24460" y="187998"/>
                </a:lnTo>
                <a:lnTo>
                  <a:pt x="16510" y="183349"/>
                </a:lnTo>
                <a:lnTo>
                  <a:pt x="13309" y="172808"/>
                </a:lnTo>
                <a:lnTo>
                  <a:pt x="15671" y="164452"/>
                </a:lnTo>
                <a:lnTo>
                  <a:pt x="21450" y="159854"/>
                </a:lnTo>
                <a:lnTo>
                  <a:pt x="28854" y="158648"/>
                </a:lnTo>
                <a:lnTo>
                  <a:pt x="36093" y="160439"/>
                </a:lnTo>
                <a:lnTo>
                  <a:pt x="36093" y="158648"/>
                </a:lnTo>
                <a:lnTo>
                  <a:pt x="36093" y="157721"/>
                </a:lnTo>
                <a:lnTo>
                  <a:pt x="35648" y="154940"/>
                </a:lnTo>
                <a:lnTo>
                  <a:pt x="34798" y="149682"/>
                </a:lnTo>
                <a:lnTo>
                  <a:pt x="24206" y="149174"/>
                </a:lnTo>
                <a:lnTo>
                  <a:pt x="19367" y="154940"/>
                </a:lnTo>
                <a:lnTo>
                  <a:pt x="14452" y="149936"/>
                </a:lnTo>
                <a:lnTo>
                  <a:pt x="18084" y="145364"/>
                </a:lnTo>
                <a:lnTo>
                  <a:pt x="23380" y="142824"/>
                </a:lnTo>
                <a:lnTo>
                  <a:pt x="28879" y="142989"/>
                </a:lnTo>
                <a:lnTo>
                  <a:pt x="36626" y="142989"/>
                </a:lnTo>
                <a:lnTo>
                  <a:pt x="44488" y="147535"/>
                </a:lnTo>
                <a:lnTo>
                  <a:pt x="44538" y="185597"/>
                </a:lnTo>
                <a:lnTo>
                  <a:pt x="44538" y="46062"/>
                </a:lnTo>
                <a:lnTo>
                  <a:pt x="27584" y="64770"/>
                </a:lnTo>
                <a:lnTo>
                  <a:pt x="7251" y="108204"/>
                </a:lnTo>
                <a:lnTo>
                  <a:pt x="12" y="157721"/>
                </a:lnTo>
                <a:lnTo>
                  <a:pt x="0" y="158648"/>
                </a:lnTo>
                <a:lnTo>
                  <a:pt x="7251" y="208203"/>
                </a:lnTo>
                <a:lnTo>
                  <a:pt x="27584" y="251625"/>
                </a:lnTo>
                <a:lnTo>
                  <a:pt x="58597" y="285877"/>
                </a:lnTo>
                <a:lnTo>
                  <a:pt x="97929" y="308330"/>
                </a:lnTo>
                <a:lnTo>
                  <a:pt x="143217" y="316395"/>
                </a:lnTo>
                <a:lnTo>
                  <a:pt x="188480" y="308330"/>
                </a:lnTo>
                <a:lnTo>
                  <a:pt x="227825" y="285877"/>
                </a:lnTo>
                <a:lnTo>
                  <a:pt x="258851" y="251637"/>
                </a:lnTo>
                <a:lnTo>
                  <a:pt x="279184" y="208203"/>
                </a:lnTo>
                <a:lnTo>
                  <a:pt x="282079" y="188404"/>
                </a:lnTo>
                <a:lnTo>
                  <a:pt x="282143" y="187972"/>
                </a:lnTo>
                <a:lnTo>
                  <a:pt x="283705" y="177292"/>
                </a:lnTo>
                <a:lnTo>
                  <a:pt x="286435" y="158648"/>
                </a:lnTo>
                <a:close/>
              </a:path>
              <a:path w="403225" h="316865">
                <a:moveTo>
                  <a:pt x="331241" y="164185"/>
                </a:moveTo>
                <a:lnTo>
                  <a:pt x="317741" y="164185"/>
                </a:lnTo>
                <a:lnTo>
                  <a:pt x="317741" y="188645"/>
                </a:lnTo>
                <a:lnTo>
                  <a:pt x="321767" y="188645"/>
                </a:lnTo>
                <a:lnTo>
                  <a:pt x="321767" y="178752"/>
                </a:lnTo>
                <a:lnTo>
                  <a:pt x="330073" y="178752"/>
                </a:lnTo>
                <a:lnTo>
                  <a:pt x="330073" y="174980"/>
                </a:lnTo>
                <a:lnTo>
                  <a:pt x="321767" y="174980"/>
                </a:lnTo>
                <a:lnTo>
                  <a:pt x="321767" y="168046"/>
                </a:lnTo>
                <a:lnTo>
                  <a:pt x="331241" y="168046"/>
                </a:lnTo>
                <a:lnTo>
                  <a:pt x="331241" y="164185"/>
                </a:lnTo>
                <a:close/>
              </a:path>
              <a:path w="403225" h="316865">
                <a:moveTo>
                  <a:pt x="352717" y="188645"/>
                </a:moveTo>
                <a:lnTo>
                  <a:pt x="352158" y="187896"/>
                </a:lnTo>
                <a:lnTo>
                  <a:pt x="351751" y="187007"/>
                </a:lnTo>
                <a:lnTo>
                  <a:pt x="350418" y="181330"/>
                </a:lnTo>
                <a:lnTo>
                  <a:pt x="350139" y="179222"/>
                </a:lnTo>
                <a:lnTo>
                  <a:pt x="349694" y="178777"/>
                </a:lnTo>
                <a:lnTo>
                  <a:pt x="348551" y="177622"/>
                </a:lnTo>
                <a:lnTo>
                  <a:pt x="346621" y="177507"/>
                </a:lnTo>
                <a:lnTo>
                  <a:pt x="349478" y="177355"/>
                </a:lnTo>
                <a:lnTo>
                  <a:pt x="351104" y="175475"/>
                </a:lnTo>
                <a:lnTo>
                  <a:pt x="351739" y="174752"/>
                </a:lnTo>
                <a:lnTo>
                  <a:pt x="351663" y="167919"/>
                </a:lnTo>
                <a:lnTo>
                  <a:pt x="351663" y="166420"/>
                </a:lnTo>
                <a:lnTo>
                  <a:pt x="348957" y="164185"/>
                </a:lnTo>
                <a:lnTo>
                  <a:pt x="347484" y="164185"/>
                </a:lnTo>
                <a:lnTo>
                  <a:pt x="347484" y="169291"/>
                </a:lnTo>
                <a:lnTo>
                  <a:pt x="347484" y="174320"/>
                </a:lnTo>
                <a:lnTo>
                  <a:pt x="346240" y="175475"/>
                </a:lnTo>
                <a:lnTo>
                  <a:pt x="339928" y="175475"/>
                </a:lnTo>
                <a:lnTo>
                  <a:pt x="339928" y="167919"/>
                </a:lnTo>
                <a:lnTo>
                  <a:pt x="346278" y="167919"/>
                </a:lnTo>
                <a:lnTo>
                  <a:pt x="347484" y="169291"/>
                </a:lnTo>
                <a:lnTo>
                  <a:pt x="347484" y="164185"/>
                </a:lnTo>
                <a:lnTo>
                  <a:pt x="335902" y="164185"/>
                </a:lnTo>
                <a:lnTo>
                  <a:pt x="335902" y="188645"/>
                </a:lnTo>
                <a:lnTo>
                  <a:pt x="339928" y="188645"/>
                </a:lnTo>
                <a:lnTo>
                  <a:pt x="339928" y="179133"/>
                </a:lnTo>
                <a:lnTo>
                  <a:pt x="342633" y="179133"/>
                </a:lnTo>
                <a:lnTo>
                  <a:pt x="344373" y="178777"/>
                </a:lnTo>
                <a:lnTo>
                  <a:pt x="346049" y="180060"/>
                </a:lnTo>
                <a:lnTo>
                  <a:pt x="346392" y="182245"/>
                </a:lnTo>
                <a:lnTo>
                  <a:pt x="347256" y="186270"/>
                </a:lnTo>
                <a:lnTo>
                  <a:pt x="347370" y="187172"/>
                </a:lnTo>
                <a:lnTo>
                  <a:pt x="347738" y="187998"/>
                </a:lnTo>
                <a:lnTo>
                  <a:pt x="348310" y="188645"/>
                </a:lnTo>
                <a:lnTo>
                  <a:pt x="352717" y="188645"/>
                </a:lnTo>
                <a:close/>
              </a:path>
              <a:path w="403225" h="316865">
                <a:moveTo>
                  <a:pt x="376402" y="168249"/>
                </a:moveTo>
                <a:lnTo>
                  <a:pt x="375831" y="167576"/>
                </a:lnTo>
                <a:lnTo>
                  <a:pt x="372491" y="163677"/>
                </a:lnTo>
                <a:lnTo>
                  <a:pt x="372224" y="163677"/>
                </a:lnTo>
                <a:lnTo>
                  <a:pt x="372224" y="170942"/>
                </a:lnTo>
                <a:lnTo>
                  <a:pt x="372224" y="181965"/>
                </a:lnTo>
                <a:lnTo>
                  <a:pt x="370192" y="185331"/>
                </a:lnTo>
                <a:lnTo>
                  <a:pt x="362280" y="185331"/>
                </a:lnTo>
                <a:lnTo>
                  <a:pt x="360286" y="181965"/>
                </a:lnTo>
                <a:lnTo>
                  <a:pt x="360286" y="170942"/>
                </a:lnTo>
                <a:lnTo>
                  <a:pt x="362331" y="167576"/>
                </a:lnTo>
                <a:lnTo>
                  <a:pt x="370192" y="167576"/>
                </a:lnTo>
                <a:lnTo>
                  <a:pt x="372224" y="170942"/>
                </a:lnTo>
                <a:lnTo>
                  <a:pt x="372224" y="163677"/>
                </a:lnTo>
                <a:lnTo>
                  <a:pt x="359994" y="163677"/>
                </a:lnTo>
                <a:lnTo>
                  <a:pt x="356082" y="168249"/>
                </a:lnTo>
                <a:lnTo>
                  <a:pt x="356082" y="184581"/>
                </a:lnTo>
                <a:lnTo>
                  <a:pt x="359994" y="189153"/>
                </a:lnTo>
                <a:lnTo>
                  <a:pt x="372491" y="189153"/>
                </a:lnTo>
                <a:lnTo>
                  <a:pt x="375767" y="185331"/>
                </a:lnTo>
                <a:lnTo>
                  <a:pt x="376402" y="184581"/>
                </a:lnTo>
                <a:lnTo>
                  <a:pt x="376402" y="168249"/>
                </a:lnTo>
                <a:close/>
              </a:path>
              <a:path w="403225" h="316865">
                <a:moveTo>
                  <a:pt x="402983" y="164185"/>
                </a:moveTo>
                <a:lnTo>
                  <a:pt x="398691" y="164185"/>
                </a:lnTo>
                <a:lnTo>
                  <a:pt x="393801" y="174485"/>
                </a:lnTo>
                <a:lnTo>
                  <a:pt x="393268" y="175488"/>
                </a:lnTo>
                <a:lnTo>
                  <a:pt x="392849" y="176542"/>
                </a:lnTo>
                <a:lnTo>
                  <a:pt x="392531" y="177634"/>
                </a:lnTo>
                <a:lnTo>
                  <a:pt x="392379" y="177634"/>
                </a:lnTo>
                <a:lnTo>
                  <a:pt x="392036" y="176542"/>
                </a:lnTo>
                <a:lnTo>
                  <a:pt x="391629" y="175526"/>
                </a:lnTo>
                <a:lnTo>
                  <a:pt x="391096" y="174485"/>
                </a:lnTo>
                <a:lnTo>
                  <a:pt x="389521" y="171196"/>
                </a:lnTo>
                <a:lnTo>
                  <a:pt x="386168" y="164185"/>
                </a:lnTo>
                <a:lnTo>
                  <a:pt x="381774" y="164185"/>
                </a:lnTo>
                <a:lnTo>
                  <a:pt x="381774" y="188645"/>
                </a:lnTo>
                <a:lnTo>
                  <a:pt x="385800" y="188645"/>
                </a:lnTo>
                <a:lnTo>
                  <a:pt x="385749" y="172618"/>
                </a:lnTo>
                <a:lnTo>
                  <a:pt x="385572" y="171196"/>
                </a:lnTo>
                <a:lnTo>
                  <a:pt x="385724" y="171196"/>
                </a:lnTo>
                <a:lnTo>
                  <a:pt x="386168" y="172618"/>
                </a:lnTo>
                <a:lnTo>
                  <a:pt x="386740" y="173977"/>
                </a:lnTo>
                <a:lnTo>
                  <a:pt x="387413" y="175272"/>
                </a:lnTo>
                <a:lnTo>
                  <a:pt x="391210" y="182791"/>
                </a:lnTo>
                <a:lnTo>
                  <a:pt x="393547" y="182791"/>
                </a:lnTo>
                <a:lnTo>
                  <a:pt x="396138" y="177634"/>
                </a:lnTo>
                <a:lnTo>
                  <a:pt x="397967" y="174078"/>
                </a:lnTo>
                <a:lnTo>
                  <a:pt x="398576" y="172631"/>
                </a:lnTo>
                <a:lnTo>
                  <a:pt x="398995" y="171196"/>
                </a:lnTo>
                <a:lnTo>
                  <a:pt x="399148" y="171196"/>
                </a:lnTo>
                <a:lnTo>
                  <a:pt x="398995" y="172618"/>
                </a:lnTo>
                <a:lnTo>
                  <a:pt x="398957" y="188645"/>
                </a:lnTo>
                <a:lnTo>
                  <a:pt x="402983" y="188645"/>
                </a:lnTo>
                <a:lnTo>
                  <a:pt x="402983" y="171196"/>
                </a:lnTo>
                <a:lnTo>
                  <a:pt x="402983" y="1641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bg object 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61960" y="6524478"/>
            <a:ext cx="291204" cy="156152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2586926" y="6650672"/>
            <a:ext cx="193675" cy="133350"/>
          </a:xfrm>
          <a:custGeom>
            <a:avLst/>
            <a:gdLst/>
            <a:ahLst/>
            <a:cxnLst/>
            <a:rect l="l" t="t" r="r" b="b"/>
            <a:pathLst>
              <a:path w="193675" h="133350">
                <a:moveTo>
                  <a:pt x="67335" y="67792"/>
                </a:moveTo>
                <a:lnTo>
                  <a:pt x="60248" y="45821"/>
                </a:lnTo>
                <a:lnTo>
                  <a:pt x="42837" y="35331"/>
                </a:lnTo>
                <a:lnTo>
                  <a:pt x="20828" y="34505"/>
                </a:lnTo>
                <a:lnTo>
                  <a:pt x="0" y="41490"/>
                </a:lnTo>
                <a:lnTo>
                  <a:pt x="0" y="131152"/>
                </a:lnTo>
                <a:lnTo>
                  <a:pt x="18288" y="131152"/>
                </a:lnTo>
                <a:lnTo>
                  <a:pt x="18288" y="56134"/>
                </a:lnTo>
                <a:lnTo>
                  <a:pt x="26924" y="53035"/>
                </a:lnTo>
                <a:lnTo>
                  <a:pt x="36918" y="53581"/>
                </a:lnTo>
                <a:lnTo>
                  <a:pt x="45339" y="58369"/>
                </a:lnTo>
                <a:lnTo>
                  <a:pt x="49212" y="67983"/>
                </a:lnTo>
                <a:lnTo>
                  <a:pt x="49212" y="131152"/>
                </a:lnTo>
                <a:lnTo>
                  <a:pt x="67335" y="131152"/>
                </a:lnTo>
                <a:lnTo>
                  <a:pt x="67335" y="67792"/>
                </a:lnTo>
                <a:close/>
              </a:path>
              <a:path w="193675" h="133350">
                <a:moveTo>
                  <a:pt x="146062" y="75755"/>
                </a:moveTo>
                <a:lnTo>
                  <a:pt x="128447" y="37655"/>
                </a:lnTo>
                <a:lnTo>
                  <a:pt x="128447" y="66128"/>
                </a:lnTo>
                <a:lnTo>
                  <a:pt x="128447" y="75755"/>
                </a:lnTo>
                <a:lnTo>
                  <a:pt x="96862" y="75755"/>
                </a:lnTo>
                <a:lnTo>
                  <a:pt x="96862" y="66497"/>
                </a:lnTo>
                <a:lnTo>
                  <a:pt x="101511" y="56095"/>
                </a:lnTo>
                <a:lnTo>
                  <a:pt x="112407" y="52628"/>
                </a:lnTo>
                <a:lnTo>
                  <a:pt x="123418" y="56007"/>
                </a:lnTo>
                <a:lnTo>
                  <a:pt x="128447" y="66128"/>
                </a:lnTo>
                <a:lnTo>
                  <a:pt x="128447" y="37655"/>
                </a:lnTo>
                <a:lnTo>
                  <a:pt x="124675" y="35521"/>
                </a:lnTo>
                <a:lnTo>
                  <a:pt x="112483" y="33515"/>
                </a:lnTo>
                <a:lnTo>
                  <a:pt x="100012" y="35521"/>
                </a:lnTo>
                <a:lnTo>
                  <a:pt x="89090" y="41605"/>
                </a:lnTo>
                <a:lnTo>
                  <a:pt x="81356" y="51892"/>
                </a:lnTo>
                <a:lnTo>
                  <a:pt x="78486" y="66128"/>
                </a:lnTo>
                <a:lnTo>
                  <a:pt x="78409" y="100215"/>
                </a:lnTo>
                <a:lnTo>
                  <a:pt x="81356" y="114668"/>
                </a:lnTo>
                <a:lnTo>
                  <a:pt x="89090" y="124968"/>
                </a:lnTo>
                <a:lnTo>
                  <a:pt x="100012" y="131127"/>
                </a:lnTo>
                <a:lnTo>
                  <a:pt x="112483" y="133184"/>
                </a:lnTo>
                <a:lnTo>
                  <a:pt x="121767" y="131826"/>
                </a:lnTo>
                <a:lnTo>
                  <a:pt x="130289" y="127939"/>
                </a:lnTo>
                <a:lnTo>
                  <a:pt x="137629" y="121754"/>
                </a:lnTo>
                <a:lnTo>
                  <a:pt x="143141" y="113931"/>
                </a:lnTo>
                <a:lnTo>
                  <a:pt x="143408" y="113550"/>
                </a:lnTo>
                <a:lnTo>
                  <a:pt x="128117" y="103733"/>
                </a:lnTo>
                <a:lnTo>
                  <a:pt x="120230" y="112204"/>
                </a:lnTo>
                <a:lnTo>
                  <a:pt x="109740" y="113931"/>
                </a:lnTo>
                <a:lnTo>
                  <a:pt x="100622" y="109677"/>
                </a:lnTo>
                <a:lnTo>
                  <a:pt x="96862" y="100215"/>
                </a:lnTo>
                <a:lnTo>
                  <a:pt x="96862" y="92621"/>
                </a:lnTo>
                <a:lnTo>
                  <a:pt x="146062" y="92621"/>
                </a:lnTo>
                <a:lnTo>
                  <a:pt x="146062" y="75755"/>
                </a:lnTo>
                <a:close/>
              </a:path>
              <a:path w="193675" h="133350">
                <a:moveTo>
                  <a:pt x="193116" y="114477"/>
                </a:moveTo>
                <a:lnTo>
                  <a:pt x="183134" y="114477"/>
                </a:lnTo>
                <a:lnTo>
                  <a:pt x="173990" y="113550"/>
                </a:lnTo>
                <a:lnTo>
                  <a:pt x="173990" y="55562"/>
                </a:lnTo>
                <a:lnTo>
                  <a:pt x="190449" y="55562"/>
                </a:lnTo>
                <a:lnTo>
                  <a:pt x="190449" y="35191"/>
                </a:lnTo>
                <a:lnTo>
                  <a:pt x="173990" y="35191"/>
                </a:lnTo>
                <a:lnTo>
                  <a:pt x="173990" y="0"/>
                </a:lnTo>
                <a:lnTo>
                  <a:pt x="155867" y="0"/>
                </a:lnTo>
                <a:lnTo>
                  <a:pt x="155867" y="98539"/>
                </a:lnTo>
                <a:lnTo>
                  <a:pt x="158864" y="115824"/>
                </a:lnTo>
                <a:lnTo>
                  <a:pt x="166941" y="126847"/>
                </a:lnTo>
                <a:lnTo>
                  <a:pt x="178803" y="132105"/>
                </a:lnTo>
                <a:lnTo>
                  <a:pt x="193116" y="132080"/>
                </a:lnTo>
                <a:lnTo>
                  <a:pt x="193116" y="1144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70144" y="6447991"/>
            <a:ext cx="383636" cy="336149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2787231" y="6773269"/>
            <a:ext cx="17145" cy="10160"/>
          </a:xfrm>
          <a:custGeom>
            <a:avLst/>
            <a:gdLst/>
            <a:ahLst/>
            <a:cxnLst/>
            <a:rect l="l" t="t" r="r" b="b"/>
            <a:pathLst>
              <a:path w="17144" h="10159">
                <a:moveTo>
                  <a:pt x="7268" y="1271"/>
                </a:moveTo>
                <a:lnTo>
                  <a:pt x="0" y="1271"/>
                </a:lnTo>
                <a:lnTo>
                  <a:pt x="0" y="0"/>
                </a:lnTo>
                <a:lnTo>
                  <a:pt x="7268" y="0"/>
                </a:lnTo>
                <a:lnTo>
                  <a:pt x="7268" y="1271"/>
                </a:lnTo>
                <a:close/>
              </a:path>
              <a:path w="17144" h="10159">
                <a:moveTo>
                  <a:pt x="4241" y="10126"/>
                </a:moveTo>
                <a:lnTo>
                  <a:pt x="3033" y="10126"/>
                </a:lnTo>
                <a:lnTo>
                  <a:pt x="3033" y="1271"/>
                </a:lnTo>
                <a:lnTo>
                  <a:pt x="4241" y="1271"/>
                </a:lnTo>
                <a:lnTo>
                  <a:pt x="4241" y="10126"/>
                </a:lnTo>
                <a:close/>
              </a:path>
              <a:path w="17144" h="10159">
                <a:moveTo>
                  <a:pt x="9630" y="10126"/>
                </a:moveTo>
                <a:lnTo>
                  <a:pt x="8409" y="10126"/>
                </a:lnTo>
                <a:lnTo>
                  <a:pt x="8409" y="0"/>
                </a:lnTo>
                <a:lnTo>
                  <a:pt x="9813" y="0"/>
                </a:lnTo>
                <a:lnTo>
                  <a:pt x="10764" y="2332"/>
                </a:lnTo>
                <a:lnTo>
                  <a:pt x="9575" y="2332"/>
                </a:lnTo>
                <a:lnTo>
                  <a:pt x="9630" y="10126"/>
                </a:lnTo>
                <a:close/>
              </a:path>
              <a:path w="17144" h="10159">
                <a:moveTo>
                  <a:pt x="13964" y="7242"/>
                </a:moveTo>
                <a:lnTo>
                  <a:pt x="12766" y="7242"/>
                </a:lnTo>
                <a:lnTo>
                  <a:pt x="15732" y="0"/>
                </a:lnTo>
                <a:lnTo>
                  <a:pt x="17148" y="0"/>
                </a:lnTo>
                <a:lnTo>
                  <a:pt x="17148" y="2237"/>
                </a:lnTo>
                <a:lnTo>
                  <a:pt x="16013" y="2237"/>
                </a:lnTo>
                <a:lnTo>
                  <a:pt x="13964" y="7242"/>
                </a:lnTo>
                <a:close/>
              </a:path>
              <a:path w="17144" h="10159">
                <a:moveTo>
                  <a:pt x="17148" y="10126"/>
                </a:moveTo>
                <a:lnTo>
                  <a:pt x="15915" y="10126"/>
                </a:lnTo>
                <a:lnTo>
                  <a:pt x="16013" y="2237"/>
                </a:lnTo>
                <a:lnTo>
                  <a:pt x="17148" y="2237"/>
                </a:lnTo>
                <a:lnTo>
                  <a:pt x="17148" y="10126"/>
                </a:lnTo>
                <a:close/>
              </a:path>
              <a:path w="17144" h="10159">
                <a:moveTo>
                  <a:pt x="13285" y="8902"/>
                </a:moveTo>
                <a:lnTo>
                  <a:pt x="12260" y="8902"/>
                </a:lnTo>
                <a:lnTo>
                  <a:pt x="9575" y="2332"/>
                </a:lnTo>
                <a:lnTo>
                  <a:pt x="10764" y="2332"/>
                </a:lnTo>
                <a:lnTo>
                  <a:pt x="12766" y="7242"/>
                </a:lnTo>
                <a:lnTo>
                  <a:pt x="13964" y="7242"/>
                </a:lnTo>
                <a:lnTo>
                  <a:pt x="13285" y="8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5753989" y="6429235"/>
            <a:ext cx="322580" cy="361950"/>
          </a:xfrm>
          <a:custGeom>
            <a:avLst/>
            <a:gdLst/>
            <a:ahLst/>
            <a:cxnLst/>
            <a:rect l="l" t="t" r="r" b="b"/>
            <a:pathLst>
              <a:path w="322579" h="361950">
                <a:moveTo>
                  <a:pt x="111963" y="172389"/>
                </a:moveTo>
                <a:lnTo>
                  <a:pt x="95351" y="172300"/>
                </a:lnTo>
                <a:lnTo>
                  <a:pt x="95707" y="181698"/>
                </a:lnTo>
                <a:lnTo>
                  <a:pt x="95707" y="186410"/>
                </a:lnTo>
                <a:lnTo>
                  <a:pt x="111963" y="186410"/>
                </a:lnTo>
                <a:lnTo>
                  <a:pt x="111963" y="172389"/>
                </a:lnTo>
                <a:close/>
              </a:path>
              <a:path w="322579" h="361950">
                <a:moveTo>
                  <a:pt x="322199" y="180848"/>
                </a:moveTo>
                <a:lnTo>
                  <a:pt x="320294" y="164998"/>
                </a:lnTo>
                <a:lnTo>
                  <a:pt x="320281" y="164871"/>
                </a:lnTo>
                <a:lnTo>
                  <a:pt x="318236" y="147764"/>
                </a:lnTo>
                <a:lnTo>
                  <a:pt x="316445" y="132778"/>
                </a:lnTo>
                <a:lnTo>
                  <a:pt x="301917" y="94145"/>
                </a:lnTo>
                <a:lnTo>
                  <a:pt x="301917" y="170357"/>
                </a:lnTo>
                <a:lnTo>
                  <a:pt x="301917" y="195021"/>
                </a:lnTo>
                <a:lnTo>
                  <a:pt x="276606" y="195021"/>
                </a:lnTo>
                <a:lnTo>
                  <a:pt x="276479" y="204228"/>
                </a:lnTo>
                <a:lnTo>
                  <a:pt x="276555" y="206844"/>
                </a:lnTo>
                <a:lnTo>
                  <a:pt x="289102" y="208813"/>
                </a:lnTo>
                <a:lnTo>
                  <a:pt x="292671" y="200596"/>
                </a:lnTo>
                <a:lnTo>
                  <a:pt x="300558" y="205613"/>
                </a:lnTo>
                <a:lnTo>
                  <a:pt x="297129" y="212293"/>
                </a:lnTo>
                <a:lnTo>
                  <a:pt x="290449" y="215633"/>
                </a:lnTo>
                <a:lnTo>
                  <a:pt x="275894" y="215633"/>
                </a:lnTo>
                <a:lnTo>
                  <a:pt x="274548" y="214769"/>
                </a:lnTo>
                <a:lnTo>
                  <a:pt x="267106" y="210096"/>
                </a:lnTo>
                <a:lnTo>
                  <a:pt x="267081" y="176161"/>
                </a:lnTo>
                <a:lnTo>
                  <a:pt x="267081" y="170357"/>
                </a:lnTo>
                <a:lnTo>
                  <a:pt x="275755" y="165074"/>
                </a:lnTo>
                <a:lnTo>
                  <a:pt x="275894" y="164998"/>
                </a:lnTo>
                <a:lnTo>
                  <a:pt x="293103" y="164998"/>
                </a:lnTo>
                <a:lnTo>
                  <a:pt x="301917" y="170357"/>
                </a:lnTo>
                <a:lnTo>
                  <a:pt x="301917" y="94145"/>
                </a:lnTo>
                <a:lnTo>
                  <a:pt x="300202" y="89573"/>
                </a:lnTo>
                <a:lnTo>
                  <a:pt x="275018" y="52971"/>
                </a:lnTo>
                <a:lnTo>
                  <a:pt x="266636" y="45707"/>
                </a:lnTo>
                <a:lnTo>
                  <a:pt x="266636" y="167640"/>
                </a:lnTo>
                <a:lnTo>
                  <a:pt x="262559" y="176161"/>
                </a:lnTo>
                <a:lnTo>
                  <a:pt x="258762" y="173850"/>
                </a:lnTo>
                <a:lnTo>
                  <a:pt x="252552" y="175336"/>
                </a:lnTo>
                <a:lnTo>
                  <a:pt x="252552" y="214769"/>
                </a:lnTo>
                <a:lnTo>
                  <a:pt x="242912" y="214769"/>
                </a:lnTo>
                <a:lnTo>
                  <a:pt x="242912" y="181559"/>
                </a:lnTo>
                <a:lnTo>
                  <a:pt x="245427" y="172046"/>
                </a:lnTo>
                <a:lnTo>
                  <a:pt x="251587" y="166547"/>
                </a:lnTo>
                <a:lnTo>
                  <a:pt x="258876" y="165163"/>
                </a:lnTo>
                <a:lnTo>
                  <a:pt x="259346" y="165074"/>
                </a:lnTo>
                <a:lnTo>
                  <a:pt x="266636" y="167640"/>
                </a:lnTo>
                <a:lnTo>
                  <a:pt x="266636" y="45707"/>
                </a:lnTo>
                <a:lnTo>
                  <a:pt x="242404" y="24701"/>
                </a:lnTo>
                <a:lnTo>
                  <a:pt x="237236" y="22263"/>
                </a:lnTo>
                <a:lnTo>
                  <a:pt x="237236" y="170548"/>
                </a:lnTo>
                <a:lnTo>
                  <a:pt x="237236" y="214477"/>
                </a:lnTo>
                <a:lnTo>
                  <a:pt x="232168" y="215684"/>
                </a:lnTo>
                <a:lnTo>
                  <a:pt x="226999" y="216357"/>
                </a:lnTo>
                <a:lnTo>
                  <a:pt x="221805" y="216484"/>
                </a:lnTo>
                <a:lnTo>
                  <a:pt x="211861" y="216484"/>
                </a:lnTo>
                <a:lnTo>
                  <a:pt x="211607" y="216382"/>
                </a:lnTo>
                <a:lnTo>
                  <a:pt x="210947" y="216115"/>
                </a:lnTo>
                <a:lnTo>
                  <a:pt x="203149" y="213055"/>
                </a:lnTo>
                <a:lnTo>
                  <a:pt x="203149" y="200367"/>
                </a:lnTo>
                <a:lnTo>
                  <a:pt x="203415" y="199326"/>
                </a:lnTo>
                <a:lnTo>
                  <a:pt x="205600" y="190804"/>
                </a:lnTo>
                <a:lnTo>
                  <a:pt x="211747" y="185394"/>
                </a:lnTo>
                <a:lnTo>
                  <a:pt x="219735" y="183807"/>
                </a:lnTo>
                <a:lnTo>
                  <a:pt x="227736" y="185750"/>
                </a:lnTo>
                <a:lnTo>
                  <a:pt x="227736" y="183807"/>
                </a:lnTo>
                <a:lnTo>
                  <a:pt x="227672" y="181660"/>
                </a:lnTo>
                <a:lnTo>
                  <a:pt x="227228" y="178904"/>
                </a:lnTo>
                <a:lnTo>
                  <a:pt x="226263" y="172948"/>
                </a:lnTo>
                <a:lnTo>
                  <a:pt x="214350" y="172377"/>
                </a:lnTo>
                <a:lnTo>
                  <a:pt x="208902" y="178904"/>
                </a:lnTo>
                <a:lnTo>
                  <a:pt x="203365" y="173240"/>
                </a:lnTo>
                <a:lnTo>
                  <a:pt x="207479" y="168046"/>
                </a:lnTo>
                <a:lnTo>
                  <a:pt x="213423" y="165163"/>
                </a:lnTo>
                <a:lnTo>
                  <a:pt x="219621" y="165366"/>
                </a:lnTo>
                <a:lnTo>
                  <a:pt x="228346" y="165366"/>
                </a:lnTo>
                <a:lnTo>
                  <a:pt x="237236" y="170548"/>
                </a:lnTo>
                <a:lnTo>
                  <a:pt x="237236" y="22263"/>
                </a:lnTo>
                <a:lnTo>
                  <a:pt x="203923" y="6464"/>
                </a:lnTo>
                <a:lnTo>
                  <a:pt x="199694" y="5829"/>
                </a:lnTo>
                <a:lnTo>
                  <a:pt x="199694" y="202996"/>
                </a:lnTo>
                <a:lnTo>
                  <a:pt x="197243" y="212547"/>
                </a:lnTo>
                <a:lnTo>
                  <a:pt x="189153" y="216115"/>
                </a:lnTo>
                <a:lnTo>
                  <a:pt x="173494" y="216103"/>
                </a:lnTo>
                <a:lnTo>
                  <a:pt x="164693" y="210553"/>
                </a:lnTo>
                <a:lnTo>
                  <a:pt x="164642" y="170472"/>
                </a:lnTo>
                <a:lnTo>
                  <a:pt x="173494" y="164871"/>
                </a:lnTo>
                <a:lnTo>
                  <a:pt x="189141" y="164871"/>
                </a:lnTo>
                <a:lnTo>
                  <a:pt x="197053" y="168452"/>
                </a:lnTo>
                <a:lnTo>
                  <a:pt x="199466" y="178003"/>
                </a:lnTo>
                <a:lnTo>
                  <a:pt x="190931" y="181660"/>
                </a:lnTo>
                <a:lnTo>
                  <a:pt x="188607" y="172300"/>
                </a:lnTo>
                <a:lnTo>
                  <a:pt x="175107" y="173761"/>
                </a:lnTo>
                <a:lnTo>
                  <a:pt x="174193" y="181660"/>
                </a:lnTo>
                <a:lnTo>
                  <a:pt x="174320" y="200367"/>
                </a:lnTo>
                <a:lnTo>
                  <a:pt x="175107" y="207238"/>
                </a:lnTo>
                <a:lnTo>
                  <a:pt x="188607" y="208699"/>
                </a:lnTo>
                <a:lnTo>
                  <a:pt x="190931" y="199326"/>
                </a:lnTo>
                <a:lnTo>
                  <a:pt x="199694" y="202996"/>
                </a:lnTo>
                <a:lnTo>
                  <a:pt x="199694" y="5829"/>
                </a:lnTo>
                <a:lnTo>
                  <a:pt x="161582" y="76"/>
                </a:lnTo>
                <a:lnTo>
                  <a:pt x="161582" y="206514"/>
                </a:lnTo>
                <a:lnTo>
                  <a:pt x="161556" y="216382"/>
                </a:lnTo>
                <a:lnTo>
                  <a:pt x="154063" y="216014"/>
                </a:lnTo>
                <a:lnTo>
                  <a:pt x="151574" y="215900"/>
                </a:lnTo>
                <a:lnTo>
                  <a:pt x="145973" y="210604"/>
                </a:lnTo>
                <a:lnTo>
                  <a:pt x="145973" y="147764"/>
                </a:lnTo>
                <a:lnTo>
                  <a:pt x="155409" y="147764"/>
                </a:lnTo>
                <a:lnTo>
                  <a:pt x="155409" y="204228"/>
                </a:lnTo>
                <a:lnTo>
                  <a:pt x="157353" y="206146"/>
                </a:lnTo>
                <a:lnTo>
                  <a:pt x="161582" y="206514"/>
                </a:lnTo>
                <a:lnTo>
                  <a:pt x="161582" y="76"/>
                </a:lnTo>
                <a:lnTo>
                  <a:pt x="161086" y="0"/>
                </a:lnTo>
                <a:lnTo>
                  <a:pt x="142062" y="2882"/>
                </a:lnTo>
                <a:lnTo>
                  <a:pt x="142062" y="206095"/>
                </a:lnTo>
                <a:lnTo>
                  <a:pt x="142062" y="216014"/>
                </a:lnTo>
                <a:lnTo>
                  <a:pt x="134366" y="215646"/>
                </a:lnTo>
                <a:lnTo>
                  <a:pt x="132067" y="215531"/>
                </a:lnTo>
                <a:lnTo>
                  <a:pt x="126479" y="210235"/>
                </a:lnTo>
                <a:lnTo>
                  <a:pt x="126479" y="200621"/>
                </a:lnTo>
                <a:lnTo>
                  <a:pt x="126479" y="165011"/>
                </a:lnTo>
                <a:lnTo>
                  <a:pt x="126479" y="147764"/>
                </a:lnTo>
                <a:lnTo>
                  <a:pt x="135890" y="147764"/>
                </a:lnTo>
                <a:lnTo>
                  <a:pt x="135890" y="203809"/>
                </a:lnTo>
                <a:lnTo>
                  <a:pt x="137833" y="205740"/>
                </a:lnTo>
                <a:lnTo>
                  <a:pt x="142062" y="206095"/>
                </a:lnTo>
                <a:lnTo>
                  <a:pt x="142062" y="2882"/>
                </a:lnTo>
                <a:lnTo>
                  <a:pt x="121018" y="6057"/>
                </a:lnTo>
                <a:lnTo>
                  <a:pt x="121018" y="194983"/>
                </a:lnTo>
                <a:lnTo>
                  <a:pt x="95707" y="194983"/>
                </a:lnTo>
                <a:lnTo>
                  <a:pt x="95580" y="204228"/>
                </a:lnTo>
                <a:lnTo>
                  <a:pt x="95529" y="206844"/>
                </a:lnTo>
                <a:lnTo>
                  <a:pt x="108204" y="208851"/>
                </a:lnTo>
                <a:lnTo>
                  <a:pt x="111772" y="200621"/>
                </a:lnTo>
                <a:lnTo>
                  <a:pt x="119621" y="205613"/>
                </a:lnTo>
                <a:lnTo>
                  <a:pt x="119595" y="205740"/>
                </a:lnTo>
                <a:lnTo>
                  <a:pt x="116217" y="212305"/>
                </a:lnTo>
                <a:lnTo>
                  <a:pt x="109550" y="215646"/>
                </a:lnTo>
                <a:lnTo>
                  <a:pt x="94983" y="215646"/>
                </a:lnTo>
                <a:lnTo>
                  <a:pt x="94475" y="215315"/>
                </a:lnTo>
                <a:lnTo>
                  <a:pt x="86169" y="210096"/>
                </a:lnTo>
                <a:lnTo>
                  <a:pt x="86207" y="170357"/>
                </a:lnTo>
                <a:lnTo>
                  <a:pt x="92214" y="166700"/>
                </a:lnTo>
                <a:lnTo>
                  <a:pt x="94983" y="165011"/>
                </a:lnTo>
                <a:lnTo>
                  <a:pt x="112191" y="165011"/>
                </a:lnTo>
                <a:lnTo>
                  <a:pt x="120980" y="170357"/>
                </a:lnTo>
                <a:lnTo>
                  <a:pt x="121018" y="194983"/>
                </a:lnTo>
                <a:lnTo>
                  <a:pt x="121018" y="6057"/>
                </a:lnTo>
                <a:lnTo>
                  <a:pt x="118275" y="6464"/>
                </a:lnTo>
                <a:lnTo>
                  <a:pt x="80264" y="24472"/>
                </a:lnTo>
                <a:lnTo>
                  <a:pt x="80264" y="166700"/>
                </a:lnTo>
                <a:lnTo>
                  <a:pt x="80264" y="199326"/>
                </a:lnTo>
                <a:lnTo>
                  <a:pt x="76885" y="210083"/>
                </a:lnTo>
                <a:lnTo>
                  <a:pt x="68999" y="215303"/>
                </a:lnTo>
                <a:lnTo>
                  <a:pt x="59893" y="214998"/>
                </a:lnTo>
                <a:lnTo>
                  <a:pt x="52882" y="209194"/>
                </a:lnTo>
                <a:lnTo>
                  <a:pt x="52768" y="209410"/>
                </a:lnTo>
                <a:lnTo>
                  <a:pt x="52082" y="210515"/>
                </a:lnTo>
                <a:lnTo>
                  <a:pt x="44843" y="215315"/>
                </a:lnTo>
                <a:lnTo>
                  <a:pt x="36080" y="215049"/>
                </a:lnTo>
                <a:lnTo>
                  <a:pt x="28702" y="209715"/>
                </a:lnTo>
                <a:lnTo>
                  <a:pt x="25603" y="199326"/>
                </a:lnTo>
                <a:lnTo>
                  <a:pt x="25603" y="166700"/>
                </a:lnTo>
                <a:lnTo>
                  <a:pt x="35064" y="166700"/>
                </a:lnTo>
                <a:lnTo>
                  <a:pt x="35064" y="208216"/>
                </a:lnTo>
                <a:lnTo>
                  <a:pt x="47955" y="207352"/>
                </a:lnTo>
                <a:lnTo>
                  <a:pt x="47955" y="166700"/>
                </a:lnTo>
                <a:lnTo>
                  <a:pt x="57772" y="166700"/>
                </a:lnTo>
                <a:lnTo>
                  <a:pt x="57772" y="207352"/>
                </a:lnTo>
                <a:lnTo>
                  <a:pt x="70662" y="208305"/>
                </a:lnTo>
                <a:lnTo>
                  <a:pt x="70662" y="166700"/>
                </a:lnTo>
                <a:lnTo>
                  <a:pt x="80264" y="166700"/>
                </a:lnTo>
                <a:lnTo>
                  <a:pt x="80264" y="24472"/>
                </a:lnTo>
                <a:lnTo>
                  <a:pt x="47180" y="52971"/>
                </a:lnTo>
                <a:lnTo>
                  <a:pt x="21996" y="89560"/>
                </a:lnTo>
                <a:lnTo>
                  <a:pt x="5753" y="132765"/>
                </a:lnTo>
                <a:lnTo>
                  <a:pt x="0" y="180848"/>
                </a:lnTo>
                <a:lnTo>
                  <a:pt x="5753" y="228917"/>
                </a:lnTo>
                <a:lnTo>
                  <a:pt x="21983" y="272122"/>
                </a:lnTo>
                <a:lnTo>
                  <a:pt x="47180" y="308724"/>
                </a:lnTo>
                <a:lnTo>
                  <a:pt x="79781" y="337007"/>
                </a:lnTo>
                <a:lnTo>
                  <a:pt x="118262" y="355231"/>
                </a:lnTo>
                <a:lnTo>
                  <a:pt x="161099" y="361696"/>
                </a:lnTo>
                <a:lnTo>
                  <a:pt x="203898" y="355244"/>
                </a:lnTo>
                <a:lnTo>
                  <a:pt x="242392" y="337019"/>
                </a:lnTo>
                <a:lnTo>
                  <a:pt x="275005" y="308737"/>
                </a:lnTo>
                <a:lnTo>
                  <a:pt x="300189" y="272135"/>
                </a:lnTo>
                <a:lnTo>
                  <a:pt x="316433" y="228942"/>
                </a:lnTo>
                <a:lnTo>
                  <a:pt x="318033" y="215633"/>
                </a:lnTo>
                <a:lnTo>
                  <a:pt x="319836" y="200596"/>
                </a:lnTo>
                <a:lnTo>
                  <a:pt x="322199" y="180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bg object 5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208985" y="6462454"/>
            <a:ext cx="671377" cy="328396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02134" y="6471814"/>
            <a:ext cx="648063" cy="3186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pPr marL="95885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70854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FDBE2F-AFF7-464A-A94C-464F9C79EA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712"/>
            <a:ext cx="12192000" cy="1539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09920" y="3946448"/>
            <a:ext cx="6013450" cy="1185862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Title Slide</a:t>
            </a: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9920" y="4670436"/>
            <a:ext cx="60134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E6E6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7250" y="64526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Information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4A6CD5-83C4-804B-8A26-5017E3FE39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4604" y="1495360"/>
            <a:ext cx="3597364" cy="1730807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60C02B-6BE5-1441-8C00-BFA8D7985F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8630" y="862570"/>
            <a:ext cx="4210706" cy="4280640"/>
          </a:xfrm>
          <a:prstGeom prst="ellipse">
            <a:avLst/>
          </a:prstGeom>
          <a:solidFill>
            <a:srgbClr val="F0F0F0"/>
          </a:solidFill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93D528-9F79-384D-8F71-F99244228D7E}"/>
              </a:ext>
            </a:extLst>
          </p:cNvPr>
          <p:cNvCxnSpPr>
            <a:cxnSpLocks/>
          </p:cNvCxnSpPr>
          <p:nvPr userDrawn="1"/>
        </p:nvCxnSpPr>
        <p:spPr>
          <a:xfrm>
            <a:off x="5709920" y="3744038"/>
            <a:ext cx="6013450" cy="0"/>
          </a:xfrm>
          <a:prstGeom prst="line">
            <a:avLst/>
          </a:prstGeom>
          <a:ln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843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7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title and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173" y="14576"/>
            <a:ext cx="9669428" cy="8352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1CA5E63-B9B2-8A10-AA3F-0B04DDFE09AB}"/>
              </a:ext>
            </a:extLst>
          </p:cNvPr>
          <p:cNvSpPr txBox="1">
            <a:spLocks/>
          </p:cNvSpPr>
          <p:nvPr userDrawn="1"/>
        </p:nvSpPr>
        <p:spPr>
          <a:xfrm>
            <a:off x="1952445" y="6521811"/>
            <a:ext cx="4114800" cy="2267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350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›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900">
                <a:latin typeface="Calibri" panose="020F0502020204030204"/>
              </a:rPr>
              <a:t>Confidential and Proprietary Information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4286A36-0A36-5DE7-9599-BD05908044F5}"/>
              </a:ext>
            </a:extLst>
          </p:cNvPr>
          <p:cNvSpPr txBox="1">
            <a:spLocks/>
          </p:cNvSpPr>
          <p:nvPr userDrawn="1"/>
        </p:nvSpPr>
        <p:spPr>
          <a:xfrm>
            <a:off x="8836598" y="6521811"/>
            <a:ext cx="2743200" cy="2267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kern="0"/>
            </a:defPPr>
            <a:lvl1pPr algn="l">
              <a:defRPr sz="900">
                <a:solidFill>
                  <a:srgbClr val="333333"/>
                </a:solidFill>
              </a:defRPr>
            </a:lvl1pPr>
          </a:lstStyle>
          <a:p>
            <a:pPr algn="r" rtl="0">
              <a:defRPr/>
            </a:pPr>
            <a:fld id="{5D6A1D68-CA34-4E7F-99D4-0766B53ADE06}" type="slidenum">
              <a:rPr lang="en-US" kern="1200" smtClean="0">
                <a:solidFill>
                  <a:srgbClr val="000000">
                    <a:lumMod val="50000"/>
                    <a:lumOff val="50000"/>
                  </a:srgbClr>
                </a:solidFill>
                <a:latin typeface="Calibri" panose="020F0502020204030204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kern="1200">
              <a:solidFill>
                <a:srgbClr val="000000">
                  <a:lumMod val="50000"/>
                  <a:lumOff val="50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1183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0B9922B-08F2-C342-9847-AEBAA9074D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712"/>
            <a:ext cx="12192000" cy="153939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7250" y="645260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Proprietary Information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819976-C848-A74E-B03C-7C84D2150BCC}"/>
              </a:ext>
            </a:extLst>
          </p:cNvPr>
          <p:cNvCxnSpPr/>
          <p:nvPr userDrawn="1"/>
        </p:nvCxnSpPr>
        <p:spPr>
          <a:xfrm>
            <a:off x="1447800" y="1325880"/>
            <a:ext cx="9296399" cy="0"/>
          </a:xfrm>
          <a:prstGeom prst="line">
            <a:avLst/>
          </a:prstGeom>
          <a:ln w="22225" cap="rnd">
            <a:solidFill>
              <a:srgbClr val="6E6E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B2C188-530F-AD4B-96AF-3D953036E934}"/>
              </a:ext>
            </a:extLst>
          </p:cNvPr>
          <p:cNvCxnSpPr/>
          <p:nvPr userDrawn="1"/>
        </p:nvCxnSpPr>
        <p:spPr>
          <a:xfrm>
            <a:off x="1447800" y="5022345"/>
            <a:ext cx="9296399" cy="0"/>
          </a:xfrm>
          <a:prstGeom prst="line">
            <a:avLst/>
          </a:prstGeom>
          <a:ln w="22225" cap="rnd">
            <a:solidFill>
              <a:srgbClr val="6E6E6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A32323CF-97C2-5C48-8214-010B9B4099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7800" y="2928708"/>
            <a:ext cx="9296399" cy="1379132"/>
          </a:xfrm>
        </p:spPr>
        <p:txBody>
          <a:bodyPr anchor="t" anchorCtr="0">
            <a:normAutofit/>
          </a:bodyPr>
          <a:lstStyle>
            <a:lvl1pPr algn="ctr">
              <a:defRPr sz="4800" baseline="0">
                <a:solidFill>
                  <a:srgbClr val="CB177D"/>
                </a:solidFill>
              </a:defRPr>
            </a:lvl1pPr>
          </a:lstStyle>
          <a:p>
            <a:r>
              <a:rPr lang="en-US"/>
              <a:t>Edit Divider Content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2F6E11B-9A5D-1E4D-905F-848B37D251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7800" y="1959415"/>
            <a:ext cx="9296399" cy="782799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rgbClr val="CB177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SLIDE</a:t>
            </a:r>
          </a:p>
        </p:txBody>
      </p:sp>
    </p:spTree>
    <p:extLst>
      <p:ext uri="{BB962C8B-B14F-4D97-AF65-F5344CB8AC3E}">
        <p14:creationId xmlns:p14="http://schemas.microsoft.com/office/powerpoint/2010/main" val="22551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799" y="1698625"/>
            <a:ext cx="509229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0058272-BE7B-7446-AE3C-986233F82B1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31279" y="1698625"/>
            <a:ext cx="509229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691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578" y="529389"/>
            <a:ext cx="10753810" cy="1161299"/>
          </a:xfrm>
        </p:spPr>
        <p:txBody>
          <a:bodyPr/>
          <a:lstStyle>
            <a:lvl1pPr>
              <a:defRPr>
                <a:solidFill>
                  <a:srgbClr val="CB17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1578" y="1554480"/>
            <a:ext cx="5367528" cy="553988"/>
          </a:xfrm>
          <a:gradFill>
            <a:gsLst>
              <a:gs pos="10000">
                <a:srgbClr val="A5247F"/>
              </a:gs>
              <a:gs pos="100000">
                <a:srgbClr val="CB177D"/>
              </a:gs>
            </a:gsLst>
            <a:lin ang="3600000" scaled="0"/>
          </a:gra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578" y="2273437"/>
            <a:ext cx="5367528" cy="38182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4838" y="1554480"/>
            <a:ext cx="5367528" cy="553988"/>
          </a:xfrm>
          <a:gradFill>
            <a:gsLst>
              <a:gs pos="10000">
                <a:srgbClr val="A5247F"/>
              </a:gs>
              <a:gs pos="100000">
                <a:srgbClr val="CB177D"/>
              </a:gs>
            </a:gsLst>
            <a:lin ang="3600000" scaled="0"/>
          </a:gradFill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b="1" kern="1200" cap="all" spc="1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838" y="2273437"/>
            <a:ext cx="5367528" cy="38182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6EF8-7239-44B8-A009-F3DF16CC6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2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71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578" y="529389"/>
            <a:ext cx="10978219" cy="10073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579" y="1702381"/>
            <a:ext cx="10978218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62912" y="6572690"/>
            <a:ext cx="4114800" cy="2267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333333"/>
                </a:solidFill>
              </a:defRPr>
            </a:lvl1pPr>
          </a:lstStyle>
          <a:p>
            <a:r>
              <a:rPr lang="en-US"/>
              <a:t>Confidential and Proprietary Information</a:t>
            </a:r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2924" y="6495414"/>
            <a:ext cx="2743200" cy="2267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 b="1">
                <a:solidFill>
                  <a:srgbClr val="333333"/>
                </a:solidFill>
              </a:defRPr>
            </a:lvl1pPr>
          </a:lstStyle>
          <a:p>
            <a:fld id="{07DC6EF8-7239-44B8-A009-F3DF16CC69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9547" y="6376406"/>
            <a:ext cx="10990251" cy="0"/>
          </a:xfrm>
          <a:prstGeom prst="line">
            <a:avLst/>
          </a:prstGeom>
          <a:ln w="6350" cmpd="sng">
            <a:solidFill>
              <a:srgbClr val="8C898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62B4038-E0AC-664D-8448-3C655B12C96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547" y="6460419"/>
            <a:ext cx="1186526" cy="26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7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  <p:sldLayoutId id="2147483662" r:id="rId3"/>
    <p:sldLayoutId id="2147483649" r:id="rId4"/>
    <p:sldLayoutId id="2147483663" r:id="rId5"/>
    <p:sldLayoutId id="2147483650" r:id="rId6"/>
    <p:sldLayoutId id="2147483652" r:id="rId7"/>
    <p:sldLayoutId id="2147483660" r:id="rId8"/>
    <p:sldLayoutId id="2147483653" r:id="rId9"/>
    <p:sldLayoutId id="2147483654" r:id="rId10"/>
    <p:sldLayoutId id="2147483661" r:id="rId11"/>
    <p:sldLayoutId id="214748365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CB177D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rgbClr val="333333"/>
          </a:solidFill>
          <a:latin typeface="+mn-lt"/>
          <a:ea typeface="+mn-ea"/>
          <a:cs typeface="+mn-cs"/>
        </a:defRPr>
      </a:lvl1pPr>
      <a:lvl2pPr marL="292100" indent="-292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333333"/>
          </a:solidFill>
          <a:latin typeface="+mn-lt"/>
          <a:ea typeface="+mn-ea"/>
          <a:cs typeface="+mn-cs"/>
        </a:defRPr>
      </a:lvl2pPr>
      <a:lvl3pPr marL="635000" indent="-2921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−"/>
        <a:defRPr sz="2800" kern="1200">
          <a:solidFill>
            <a:srgbClr val="333333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›"/>
        <a:defRPr sz="2400" kern="1200">
          <a:solidFill>
            <a:srgbClr val="333333"/>
          </a:solidFill>
          <a:latin typeface="+mn-lt"/>
          <a:ea typeface="+mn-ea"/>
          <a:cs typeface="+mn-cs"/>
        </a:defRPr>
      </a:lvl4pPr>
      <a:lvl5pPr marL="1206500" indent="-2921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»"/>
        <a:defRPr sz="2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0" userDrawn="1">
          <p15:clr>
            <a:srgbClr val="F26B43"/>
          </p15:clr>
        </p15:guide>
        <p15:guide id="2" pos="3360">
          <p15:clr>
            <a:srgbClr val="F26B43"/>
          </p15:clr>
        </p15:guide>
        <p15:guide id="3" pos="3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578" y="529389"/>
            <a:ext cx="10978219" cy="10073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579" y="1702381"/>
            <a:ext cx="10978218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62912" y="6572690"/>
            <a:ext cx="4114800" cy="2267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333333"/>
                </a:solidFill>
              </a:defRPr>
            </a:lvl1pPr>
          </a:lstStyle>
          <a:p>
            <a:r>
              <a:rPr lang="en-US"/>
              <a:t>Confidential and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6598" y="6521811"/>
            <a:ext cx="2743200" cy="2267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333333"/>
                </a:solidFill>
              </a:defRPr>
            </a:lvl1pPr>
          </a:lstStyle>
          <a:p>
            <a:fld id="{07DC6EF8-7239-44B8-A009-F3DF16CC69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9547" y="6376406"/>
            <a:ext cx="10990251" cy="0"/>
          </a:xfrm>
          <a:prstGeom prst="line">
            <a:avLst/>
          </a:prstGeom>
          <a:ln w="6350" cmpd="sng">
            <a:solidFill>
              <a:srgbClr val="8C898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62B4038-E0AC-664D-8448-3C655B12C96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547" y="6460419"/>
            <a:ext cx="1186526" cy="26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5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CB177D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rgbClr val="333333"/>
          </a:solidFill>
          <a:latin typeface="+mn-lt"/>
          <a:ea typeface="+mn-ea"/>
          <a:cs typeface="+mn-cs"/>
        </a:defRPr>
      </a:lvl1pPr>
      <a:lvl2pPr marL="292100" indent="-292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333333"/>
          </a:solidFill>
          <a:latin typeface="+mn-lt"/>
          <a:ea typeface="+mn-ea"/>
          <a:cs typeface="+mn-cs"/>
        </a:defRPr>
      </a:lvl2pPr>
      <a:lvl3pPr marL="635000" indent="-2921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−"/>
        <a:defRPr sz="2800" kern="1200">
          <a:solidFill>
            <a:srgbClr val="333333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›"/>
        <a:defRPr sz="2400" kern="1200">
          <a:solidFill>
            <a:srgbClr val="333333"/>
          </a:solidFill>
          <a:latin typeface="+mn-lt"/>
          <a:ea typeface="+mn-ea"/>
          <a:cs typeface="+mn-cs"/>
        </a:defRPr>
      </a:lvl4pPr>
      <a:lvl5pPr marL="1206500" indent="-2921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»"/>
        <a:defRPr sz="2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0">
          <p15:clr>
            <a:srgbClr val="F26B43"/>
          </p15:clr>
        </p15:guide>
        <p15:guide id="2" pos="3360">
          <p15:clr>
            <a:srgbClr val="F26B43"/>
          </p15:clr>
        </p15:guide>
        <p15:guide id="3" pos="3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579" y="529391"/>
            <a:ext cx="10978219" cy="10073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579" y="1702381"/>
            <a:ext cx="10978219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62912" y="6572690"/>
            <a:ext cx="4114800" cy="2267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75">
                <a:solidFill>
                  <a:srgbClr val="333333"/>
                </a:solidFill>
              </a:defRPr>
            </a:lvl1pPr>
          </a:lstStyle>
          <a:p>
            <a:r>
              <a:rPr lang="en-US"/>
              <a:t>Confidential and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6599" y="6521811"/>
            <a:ext cx="2743200" cy="2267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75">
                <a:solidFill>
                  <a:srgbClr val="333333"/>
                </a:solidFill>
              </a:defRPr>
            </a:lvl1pPr>
          </a:lstStyle>
          <a:p>
            <a:fld id="{07DC6EF8-7239-44B8-A009-F3DF16CC69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9548" y="6376406"/>
            <a:ext cx="10990251" cy="0"/>
          </a:xfrm>
          <a:prstGeom prst="line">
            <a:avLst/>
          </a:prstGeom>
          <a:ln w="6350" cmpd="sng">
            <a:solidFill>
              <a:srgbClr val="8C898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62B4038-E0AC-664D-8448-3C655B12C96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547" y="6460421"/>
            <a:ext cx="1186527" cy="26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8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CB177D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 baseline="0">
          <a:solidFill>
            <a:srgbClr val="333333"/>
          </a:solidFill>
          <a:latin typeface="+mn-lt"/>
          <a:ea typeface="+mn-ea"/>
          <a:cs typeface="+mn-cs"/>
        </a:defRPr>
      </a:lvl1pPr>
      <a:lvl2pPr marL="219075" indent="-21907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rgbClr val="333333"/>
          </a:solidFill>
          <a:latin typeface="+mn-lt"/>
          <a:ea typeface="+mn-ea"/>
          <a:cs typeface="+mn-cs"/>
        </a:defRPr>
      </a:lvl2pPr>
      <a:lvl3pPr marL="476250" indent="-219075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−"/>
        <a:defRPr sz="2100" kern="1200">
          <a:solidFill>
            <a:srgbClr val="333333"/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›"/>
        <a:defRPr sz="1800" kern="1200">
          <a:solidFill>
            <a:srgbClr val="333333"/>
          </a:solidFill>
          <a:latin typeface="+mn-lt"/>
          <a:ea typeface="+mn-ea"/>
          <a:cs typeface="+mn-cs"/>
        </a:defRPr>
      </a:lvl4pPr>
      <a:lvl5pPr marL="904875" indent="-219075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»"/>
        <a:defRPr sz="1800" kern="1200">
          <a:solidFill>
            <a:srgbClr val="333333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0">
          <p15:clr>
            <a:srgbClr val="F26B43"/>
          </p15:clr>
        </p15:guide>
        <p15:guide id="2" pos="4480">
          <p15:clr>
            <a:srgbClr val="F26B43"/>
          </p15:clr>
        </p15:guide>
        <p15:guide id="3" pos="4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578" y="529389"/>
            <a:ext cx="10978219" cy="10073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579" y="1702381"/>
            <a:ext cx="10978218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62912" y="6572690"/>
            <a:ext cx="4114800" cy="2267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333333"/>
                </a:solidFill>
              </a:defRPr>
            </a:lvl1pPr>
          </a:lstStyle>
          <a:p>
            <a:r>
              <a:rPr lang="en-US"/>
              <a:t>Confidential and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6598" y="6521811"/>
            <a:ext cx="2743200" cy="2267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333333"/>
                </a:solidFill>
              </a:defRPr>
            </a:lvl1pPr>
          </a:lstStyle>
          <a:p>
            <a:fld id="{07DC6EF8-7239-44B8-A009-F3DF16CC69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9547" y="6376406"/>
            <a:ext cx="10990251" cy="0"/>
          </a:xfrm>
          <a:prstGeom prst="line">
            <a:avLst/>
          </a:prstGeom>
          <a:ln w="6350" cmpd="sng">
            <a:solidFill>
              <a:srgbClr val="8C898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62B4038-E0AC-664D-8448-3C655B12C96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547" y="6460419"/>
            <a:ext cx="1186526" cy="26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2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CB177D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rgbClr val="333333"/>
          </a:solidFill>
          <a:latin typeface="+mn-lt"/>
          <a:ea typeface="+mn-ea"/>
          <a:cs typeface="+mn-cs"/>
        </a:defRPr>
      </a:lvl1pPr>
      <a:lvl2pPr marL="292100" indent="-292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333333"/>
          </a:solidFill>
          <a:latin typeface="+mn-lt"/>
          <a:ea typeface="+mn-ea"/>
          <a:cs typeface="+mn-cs"/>
        </a:defRPr>
      </a:lvl2pPr>
      <a:lvl3pPr marL="635000" indent="-2921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−"/>
        <a:defRPr sz="2800" kern="1200">
          <a:solidFill>
            <a:srgbClr val="333333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›"/>
        <a:defRPr sz="2400" kern="1200">
          <a:solidFill>
            <a:srgbClr val="333333"/>
          </a:solidFill>
          <a:latin typeface="+mn-lt"/>
          <a:ea typeface="+mn-ea"/>
          <a:cs typeface="+mn-cs"/>
        </a:defRPr>
      </a:lvl4pPr>
      <a:lvl5pPr marL="1206500" indent="-2921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»"/>
        <a:defRPr sz="2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0">
          <p15:clr>
            <a:srgbClr val="F26B43"/>
          </p15:clr>
        </p15:guide>
        <p15:guide id="2" pos="3360">
          <p15:clr>
            <a:srgbClr val="F26B43"/>
          </p15:clr>
        </p15:guide>
        <p15:guide id="3" pos="3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578" y="529389"/>
            <a:ext cx="10978219" cy="10073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579" y="1702381"/>
            <a:ext cx="10978218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62912" y="6572690"/>
            <a:ext cx="4114800" cy="2267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333333"/>
                </a:solidFill>
              </a:defRPr>
            </a:lvl1pPr>
          </a:lstStyle>
          <a:p>
            <a:r>
              <a:rPr lang="en-US"/>
              <a:t>Confidential and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6598" y="6521811"/>
            <a:ext cx="2743200" cy="2267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333333"/>
                </a:solidFill>
              </a:defRPr>
            </a:lvl1pPr>
          </a:lstStyle>
          <a:p>
            <a:fld id="{07DC6EF8-7239-44B8-A009-F3DF16CC69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9547" y="6376406"/>
            <a:ext cx="10990251" cy="0"/>
          </a:xfrm>
          <a:prstGeom prst="line">
            <a:avLst/>
          </a:prstGeom>
          <a:ln w="6350" cmpd="sng">
            <a:solidFill>
              <a:srgbClr val="8C898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62B4038-E0AC-664D-8448-3C655B12C96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547" y="6460419"/>
            <a:ext cx="1186526" cy="26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CB177D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rgbClr val="333333"/>
          </a:solidFill>
          <a:latin typeface="+mn-lt"/>
          <a:ea typeface="+mn-ea"/>
          <a:cs typeface="+mn-cs"/>
        </a:defRPr>
      </a:lvl1pPr>
      <a:lvl2pPr marL="292100" indent="-292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333333"/>
          </a:solidFill>
          <a:latin typeface="+mn-lt"/>
          <a:ea typeface="+mn-ea"/>
          <a:cs typeface="+mn-cs"/>
        </a:defRPr>
      </a:lvl2pPr>
      <a:lvl3pPr marL="635000" indent="-2921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−"/>
        <a:defRPr sz="2800" kern="1200">
          <a:solidFill>
            <a:srgbClr val="333333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›"/>
        <a:defRPr sz="2400" kern="1200">
          <a:solidFill>
            <a:srgbClr val="333333"/>
          </a:solidFill>
          <a:latin typeface="+mn-lt"/>
          <a:ea typeface="+mn-ea"/>
          <a:cs typeface="+mn-cs"/>
        </a:defRPr>
      </a:lvl4pPr>
      <a:lvl5pPr marL="1206500" indent="-2921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»"/>
        <a:defRPr sz="2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0">
          <p15:clr>
            <a:srgbClr val="F26B43"/>
          </p15:clr>
        </p15:guide>
        <p15:guide id="2" pos="3360">
          <p15:clr>
            <a:srgbClr val="F26B43"/>
          </p15:clr>
        </p15:guide>
        <p15:guide id="3" pos="3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578" y="529389"/>
            <a:ext cx="10978219" cy="10073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579" y="1702381"/>
            <a:ext cx="10978218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62912" y="6572690"/>
            <a:ext cx="4114800" cy="2267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333333"/>
                </a:solidFill>
              </a:defRPr>
            </a:lvl1pPr>
          </a:lstStyle>
          <a:p>
            <a:r>
              <a:rPr lang="en-US"/>
              <a:t>Confidential and Proprietary Information</a:t>
            </a:r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2924" y="6495414"/>
            <a:ext cx="2743200" cy="2267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 b="1">
                <a:solidFill>
                  <a:srgbClr val="333333"/>
                </a:solidFill>
              </a:defRPr>
            </a:lvl1pPr>
          </a:lstStyle>
          <a:p>
            <a:fld id="{07DC6EF8-7239-44B8-A009-F3DF16CC69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9547" y="6376406"/>
            <a:ext cx="10990251" cy="0"/>
          </a:xfrm>
          <a:prstGeom prst="line">
            <a:avLst/>
          </a:prstGeom>
          <a:ln w="6350" cmpd="sng">
            <a:solidFill>
              <a:srgbClr val="8C898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62B4038-E0AC-664D-8448-3C655B12C96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547" y="6460419"/>
            <a:ext cx="1186526" cy="26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CB177D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rgbClr val="333333"/>
          </a:solidFill>
          <a:latin typeface="+mn-lt"/>
          <a:ea typeface="+mn-ea"/>
          <a:cs typeface="+mn-cs"/>
        </a:defRPr>
      </a:lvl1pPr>
      <a:lvl2pPr marL="292100" indent="-292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333333"/>
          </a:solidFill>
          <a:latin typeface="+mn-lt"/>
          <a:ea typeface="+mn-ea"/>
          <a:cs typeface="+mn-cs"/>
        </a:defRPr>
      </a:lvl2pPr>
      <a:lvl3pPr marL="635000" indent="-2921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−"/>
        <a:defRPr sz="2800" kern="1200">
          <a:solidFill>
            <a:srgbClr val="333333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›"/>
        <a:defRPr sz="2400" kern="1200">
          <a:solidFill>
            <a:srgbClr val="333333"/>
          </a:solidFill>
          <a:latin typeface="+mn-lt"/>
          <a:ea typeface="+mn-ea"/>
          <a:cs typeface="+mn-cs"/>
        </a:defRPr>
      </a:lvl4pPr>
      <a:lvl5pPr marL="1206500" indent="-2921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»"/>
        <a:defRPr sz="2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0">
          <p15:clr>
            <a:srgbClr val="F26B43"/>
          </p15:clr>
        </p15:guide>
        <p15:guide id="2" pos="3360">
          <p15:clr>
            <a:srgbClr val="F26B43"/>
          </p15:clr>
        </p15:guide>
        <p15:guide id="3" pos="3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89787" y="6376415"/>
            <a:ext cx="10990580" cy="0"/>
          </a:xfrm>
          <a:custGeom>
            <a:avLst/>
            <a:gdLst/>
            <a:ahLst/>
            <a:cxnLst/>
            <a:rect l="l" t="t" r="r" b="b"/>
            <a:pathLst>
              <a:path w="10990580">
                <a:moveTo>
                  <a:pt x="0" y="0"/>
                </a:moveTo>
                <a:lnTo>
                  <a:pt x="10990249" y="0"/>
                </a:lnTo>
              </a:path>
            </a:pathLst>
          </a:custGeom>
          <a:ln w="6350">
            <a:solidFill>
              <a:srgbClr val="8B88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89787" y="6460235"/>
            <a:ext cx="1185671" cy="2651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100" y="88291"/>
            <a:ext cx="11607800" cy="892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571" y="1720477"/>
            <a:ext cx="6754495" cy="3865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25859" y="6530081"/>
            <a:ext cx="205269" cy="1397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pPr marL="95885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400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://www.activeandfitdirect.com/" TargetMode="External"/><Relationship Id="rId5" Type="http://schemas.openxmlformats.org/officeDocument/2006/relationships/hyperlink" Target="https://uc.healthnetcalifornia.com/" TargetMode="External"/><Relationship Id="rId4" Type="http://schemas.openxmlformats.org/officeDocument/2006/relationships/hyperlink" Target="healthnet.com/uc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2BC61-13A7-3540-B9AB-62E2A774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2026 University of California Open Enrollment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ADCE6-802A-014B-A5B2-D39128B01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9920" y="5132310"/>
            <a:ext cx="6013450" cy="907256"/>
          </a:xfrm>
        </p:spPr>
        <p:txBody>
          <a:bodyPr/>
          <a:lstStyle/>
          <a:p>
            <a:r>
              <a:rPr lang="en-US"/>
              <a:t>October 30 – November 21, 2025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10A5A23-5C42-5B40-968B-BF941599DAA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" t="255" r="30065" b="-255"/>
          <a:stretch/>
        </p:blipFill>
        <p:spPr>
          <a:xfrm>
            <a:off x="468630" y="862570"/>
            <a:ext cx="4210706" cy="4280640"/>
          </a:xfrm>
        </p:spPr>
      </p:pic>
    </p:spTree>
    <p:extLst>
      <p:ext uri="{BB962C8B-B14F-4D97-AF65-F5344CB8AC3E}">
        <p14:creationId xmlns:p14="http://schemas.microsoft.com/office/powerpoint/2010/main" val="162687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91"/>
    </mc:Choice>
    <mc:Fallback xmlns="">
      <p:transition spd="slow" advTm="1529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3">
            <a:extLst>
              <a:ext uri="{FF2B5EF4-FFF2-40B4-BE49-F238E27FC236}">
                <a16:creationId xmlns:a16="http://schemas.microsoft.com/office/drawing/2014/main" id="{F7A525C0-76E5-D64D-9BF2-C08E76CC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latin typeface="+mj-lt"/>
              </a:rPr>
              <a:t>Chiropractic and Acupuncture Program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25E2B2D0-6B17-7549-8C3A-2F0301843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00" y="1070497"/>
            <a:ext cx="10978218" cy="348087"/>
          </a:xfrm>
        </p:spPr>
        <p:txBody>
          <a:bodyPr>
            <a:normAutofit/>
          </a:bodyPr>
          <a:lstStyle/>
          <a:p>
            <a:r>
              <a:rPr lang="en-US" sz="2000"/>
              <a:t>QUALITY, AFFORDABLE COVERAGE WITHOUT NEEDING A REFERRAL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A98E34-8B0A-2D45-A71D-1175BC63D4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0044" y="1370961"/>
            <a:ext cx="6841608" cy="477462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223677" y="1705195"/>
            <a:ext cx="2597314" cy="3545092"/>
            <a:chOff x="1297360" y="2098999"/>
            <a:chExt cx="2597314" cy="3545092"/>
          </a:xfrm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02C1C73B-21C9-B54A-A1E9-46EF20EC2EF0}"/>
                </a:ext>
              </a:extLst>
            </p:cNvPr>
            <p:cNvSpPr/>
            <p:nvPr/>
          </p:nvSpPr>
          <p:spPr>
            <a:xfrm flipH="1">
              <a:off x="1297360" y="3147296"/>
              <a:ext cx="2597314" cy="519857"/>
            </a:xfrm>
            <a:prstGeom prst="roundRect">
              <a:avLst>
                <a:gd name="adj" fmla="val 50000"/>
              </a:avLst>
            </a:prstGeom>
            <a:solidFill>
              <a:srgbClr val="F58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64008" rIns="0" bIns="45720"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1300">
                  <a:solidFill>
                    <a:schemeClr val="bg1"/>
                  </a:solidFill>
                  <a:cs typeface="Arial"/>
                </a:rPr>
                <a:t>Initial examination, subsequent office visits, re-examination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07A7246-D274-2B40-8E53-9015A7BE2DE8}"/>
                </a:ext>
              </a:extLst>
            </p:cNvPr>
            <p:cNvSpPr txBox="1"/>
            <p:nvPr/>
          </p:nvSpPr>
          <p:spPr>
            <a:xfrm>
              <a:off x="1297360" y="2098999"/>
              <a:ext cx="2597314" cy="32355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400" b="1" spc="100">
                  <a:solidFill>
                    <a:srgbClr val="F58220"/>
                  </a:solidFill>
                </a:rPr>
                <a:t>Acupuncture Care</a:t>
              </a: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B5AD4BD1-54D9-A84B-8284-A8A19A217798}"/>
                </a:ext>
              </a:extLst>
            </p:cNvPr>
            <p:cNvSpPr/>
            <p:nvPr/>
          </p:nvSpPr>
          <p:spPr>
            <a:xfrm flipH="1">
              <a:off x="1297360" y="2488316"/>
              <a:ext cx="2597314" cy="519857"/>
            </a:xfrm>
            <a:prstGeom prst="roundRect">
              <a:avLst>
                <a:gd name="adj" fmla="val 50000"/>
              </a:avLst>
            </a:prstGeom>
            <a:solidFill>
              <a:srgbClr val="F58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64008" rIns="0" bIns="45720"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1300">
                  <a:solidFill>
                    <a:schemeClr val="bg1"/>
                  </a:solidFill>
                  <a:cs typeface="Arial"/>
                </a:rPr>
                <a:t>$20 per visit, up to 24* visits per calendar year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CD5C533F-E219-5B44-8CE3-F5D1ED29FA94}"/>
                </a:ext>
              </a:extLst>
            </p:cNvPr>
            <p:cNvSpPr/>
            <p:nvPr/>
          </p:nvSpPr>
          <p:spPr>
            <a:xfrm flipH="1">
              <a:off x="1297360" y="4465256"/>
              <a:ext cx="2597314" cy="519857"/>
            </a:xfrm>
            <a:prstGeom prst="roundRect">
              <a:avLst>
                <a:gd name="adj" fmla="val 50000"/>
              </a:avLst>
            </a:prstGeom>
            <a:solidFill>
              <a:srgbClr val="F58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64008" rIns="0" bIns="45720"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1300">
                  <a:solidFill>
                    <a:schemeClr val="bg1"/>
                  </a:solidFill>
                  <a:cs typeface="Arial"/>
                </a:rPr>
                <a:t>Pain, including low back pain, post-operative pain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A8C036B3-8195-624B-A8BC-7EF21424C251}"/>
                </a:ext>
              </a:extLst>
            </p:cNvPr>
            <p:cNvSpPr/>
            <p:nvPr/>
          </p:nvSpPr>
          <p:spPr>
            <a:xfrm flipH="1">
              <a:off x="1297360" y="3806276"/>
              <a:ext cx="2597314" cy="519857"/>
            </a:xfrm>
            <a:prstGeom prst="roundRect">
              <a:avLst>
                <a:gd name="adj" fmla="val 50000"/>
              </a:avLst>
            </a:prstGeom>
            <a:solidFill>
              <a:srgbClr val="F58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64008" rIns="0" bIns="45720"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1300">
                  <a:solidFill>
                    <a:schemeClr val="bg1"/>
                  </a:solidFill>
                  <a:cs typeface="Arial"/>
                </a:rPr>
                <a:t>Musculoskeletal and related conditions</a:t>
              </a: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AB417FD7-AB4E-694A-9E2D-DFF00872E3EC}"/>
                </a:ext>
              </a:extLst>
            </p:cNvPr>
            <p:cNvSpPr/>
            <p:nvPr/>
          </p:nvSpPr>
          <p:spPr>
            <a:xfrm flipH="1">
              <a:off x="1297360" y="5124234"/>
              <a:ext cx="2597314" cy="519857"/>
            </a:xfrm>
            <a:prstGeom prst="roundRect">
              <a:avLst>
                <a:gd name="adj" fmla="val 50000"/>
              </a:avLst>
            </a:prstGeom>
            <a:solidFill>
              <a:srgbClr val="F582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64008" rIns="0" bIns="45720" rtlCol="0" anchor="ctr"/>
            <a:lstStyle/>
            <a:p>
              <a:pPr algn="ctr">
                <a:lnSpc>
                  <a:spcPct val="95000"/>
                </a:lnSpc>
              </a:pPr>
              <a:r>
                <a:rPr lang="en-US" sz="1300">
                  <a:solidFill>
                    <a:schemeClr val="bg1"/>
                  </a:solidFill>
                  <a:cs typeface="Arial"/>
                </a:rPr>
                <a:t>Carpal tunnel syndrome, headaches, tennis elbow</a:t>
              </a:r>
            </a:p>
          </p:txBody>
        </p:sp>
      </p:grp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5181F53D-D1A0-C24D-AE13-5D4472C58CA5}"/>
              </a:ext>
            </a:extLst>
          </p:cNvPr>
          <p:cNvSpPr/>
          <p:nvPr/>
        </p:nvSpPr>
        <p:spPr>
          <a:xfrm>
            <a:off x="8252733" y="2777410"/>
            <a:ext cx="2597314" cy="519857"/>
          </a:xfrm>
          <a:prstGeom prst="roundRect">
            <a:avLst>
              <a:gd name="adj" fmla="val 50000"/>
            </a:avLst>
          </a:prstGeom>
          <a:solidFill>
            <a:srgbClr val="5C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bIns="45720" rtlCol="0" anchor="ctr"/>
          <a:lstStyle/>
          <a:p>
            <a:pPr algn="ctr">
              <a:lnSpc>
                <a:spcPct val="95000"/>
              </a:lnSpc>
            </a:pPr>
            <a:r>
              <a:rPr lang="en-US" sz="1300">
                <a:solidFill>
                  <a:schemeClr val="bg1"/>
                </a:solidFill>
                <a:cs typeface="Arial"/>
              </a:rPr>
              <a:t>$50 annual chiro appliance allowance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D9C7D784-F978-6348-BB63-4C56CCC6323A}"/>
              </a:ext>
            </a:extLst>
          </p:cNvPr>
          <p:cNvSpPr/>
          <p:nvPr/>
        </p:nvSpPr>
        <p:spPr>
          <a:xfrm>
            <a:off x="8252733" y="2118430"/>
            <a:ext cx="2597314" cy="519857"/>
          </a:xfrm>
          <a:prstGeom prst="roundRect">
            <a:avLst>
              <a:gd name="adj" fmla="val 50000"/>
            </a:avLst>
          </a:prstGeom>
          <a:solidFill>
            <a:srgbClr val="5C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bIns="45720" rtlCol="0" anchor="ctr"/>
          <a:lstStyle/>
          <a:p>
            <a:pPr algn="ctr">
              <a:lnSpc>
                <a:spcPct val="95000"/>
              </a:lnSpc>
            </a:pPr>
            <a:r>
              <a:rPr lang="en-US" sz="1300">
                <a:solidFill>
                  <a:schemeClr val="bg1"/>
                </a:solidFill>
                <a:cs typeface="Arial"/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en-US" sz="1300">
                <a:solidFill>
                  <a:schemeClr val="bg1"/>
                </a:solidFill>
                <a:cs typeface="Arial"/>
              </a:rPr>
              <a:t>$20 per visit, up to 24* visits per calendar year</a:t>
            </a:r>
          </a:p>
          <a:p>
            <a:pPr algn="ctr">
              <a:lnSpc>
                <a:spcPct val="95000"/>
              </a:lnSpc>
            </a:pPr>
            <a:endParaRPr lang="en-US" sz="1300">
              <a:solidFill>
                <a:schemeClr val="bg1"/>
              </a:solidFill>
              <a:cs typeface="Arial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E7A07757-6A6C-844D-8635-0D71A3C32FC1}"/>
              </a:ext>
            </a:extLst>
          </p:cNvPr>
          <p:cNvSpPr/>
          <p:nvPr/>
        </p:nvSpPr>
        <p:spPr>
          <a:xfrm>
            <a:off x="8252733" y="4095370"/>
            <a:ext cx="2597314" cy="51985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bIns="45720" rtlCol="0" anchor="ctr"/>
          <a:lstStyle/>
          <a:p>
            <a:pPr algn="ctr">
              <a:lnSpc>
                <a:spcPct val="95000"/>
              </a:lnSpc>
            </a:pPr>
            <a:r>
              <a:rPr lang="en-US" sz="1300">
                <a:solidFill>
                  <a:schemeClr val="bg1"/>
                </a:solidFill>
                <a:cs typeface="Arial"/>
              </a:rPr>
              <a:t>Musculoskeletal and related conditions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340F0C2D-4D7C-F54C-ACBA-A52524FA5937}"/>
              </a:ext>
            </a:extLst>
          </p:cNvPr>
          <p:cNvSpPr/>
          <p:nvPr/>
        </p:nvSpPr>
        <p:spPr>
          <a:xfrm>
            <a:off x="8252733" y="3436390"/>
            <a:ext cx="2597314" cy="519857"/>
          </a:xfrm>
          <a:prstGeom prst="roundRect">
            <a:avLst>
              <a:gd name="adj" fmla="val 50000"/>
            </a:avLst>
          </a:prstGeom>
          <a:solidFill>
            <a:srgbClr val="5C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bIns="45720" rtlCol="0" anchor="ctr"/>
          <a:lstStyle/>
          <a:p>
            <a:pPr algn="ctr">
              <a:lnSpc>
                <a:spcPct val="95000"/>
              </a:lnSpc>
            </a:pPr>
            <a:r>
              <a:rPr lang="en-US" sz="1300">
                <a:solidFill>
                  <a:schemeClr val="bg1"/>
                </a:solidFill>
                <a:cs typeface="Arial"/>
              </a:rPr>
              <a:t>Sprain/strain injuries to the spine and extremities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0B4E0F77-7313-BA4F-9DFA-E5E550A0962E}"/>
              </a:ext>
            </a:extLst>
          </p:cNvPr>
          <p:cNvSpPr/>
          <p:nvPr/>
        </p:nvSpPr>
        <p:spPr>
          <a:xfrm>
            <a:off x="8252733" y="4754348"/>
            <a:ext cx="2597314" cy="51985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bIns="45720" rtlCol="0" anchor="ctr"/>
          <a:lstStyle/>
          <a:p>
            <a:pPr algn="ctr">
              <a:lnSpc>
                <a:spcPct val="95000"/>
              </a:lnSpc>
            </a:pPr>
            <a:r>
              <a:rPr lang="en-US" sz="1300">
                <a:solidFill>
                  <a:schemeClr val="bg1"/>
                </a:solidFill>
                <a:cs typeface="Arial"/>
              </a:rPr>
              <a:t>Inflammatory disorders, low pain syndromes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1F5B73-3C40-A648-9357-6FA9C96186AA}"/>
              </a:ext>
            </a:extLst>
          </p:cNvPr>
          <p:cNvSpPr txBox="1"/>
          <p:nvPr/>
        </p:nvSpPr>
        <p:spPr>
          <a:xfrm>
            <a:off x="8267030" y="1729113"/>
            <a:ext cx="2568720" cy="32355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spc="100">
                <a:solidFill>
                  <a:srgbClr val="5C068C"/>
                </a:solidFill>
              </a:rPr>
              <a:t>Chiropractic</a:t>
            </a:r>
            <a:r>
              <a:rPr lang="en-US" sz="1200" b="1" spc="100">
                <a:solidFill>
                  <a:srgbClr val="5C068C"/>
                </a:solidFill>
              </a:rPr>
              <a:t> Care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7A07757-6A6C-844D-8635-0D71A3C32FC1}"/>
              </a:ext>
            </a:extLst>
          </p:cNvPr>
          <p:cNvSpPr/>
          <p:nvPr/>
        </p:nvSpPr>
        <p:spPr>
          <a:xfrm>
            <a:off x="8252733" y="4071452"/>
            <a:ext cx="2597314" cy="519857"/>
          </a:xfrm>
          <a:prstGeom prst="roundRect">
            <a:avLst>
              <a:gd name="adj" fmla="val 50000"/>
            </a:avLst>
          </a:prstGeom>
          <a:solidFill>
            <a:srgbClr val="5C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bIns="45720" rtlCol="0" anchor="ctr"/>
          <a:lstStyle/>
          <a:p>
            <a:pPr algn="ctr">
              <a:lnSpc>
                <a:spcPct val="95000"/>
              </a:lnSpc>
            </a:pPr>
            <a:r>
              <a:rPr lang="en-US" sz="1300">
                <a:solidFill>
                  <a:schemeClr val="bg1"/>
                </a:solidFill>
                <a:cs typeface="Arial"/>
              </a:rPr>
              <a:t>Musculoskeletal and related conditions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B4E0F77-7313-BA4F-9DFA-E5E550A0962E}"/>
              </a:ext>
            </a:extLst>
          </p:cNvPr>
          <p:cNvSpPr/>
          <p:nvPr/>
        </p:nvSpPr>
        <p:spPr>
          <a:xfrm>
            <a:off x="8252733" y="4730430"/>
            <a:ext cx="2597314" cy="519857"/>
          </a:xfrm>
          <a:prstGeom prst="roundRect">
            <a:avLst>
              <a:gd name="adj" fmla="val 50000"/>
            </a:avLst>
          </a:prstGeom>
          <a:solidFill>
            <a:srgbClr val="5C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4008" rIns="0" bIns="45720" rtlCol="0" anchor="ctr"/>
          <a:lstStyle/>
          <a:p>
            <a:pPr algn="ctr">
              <a:lnSpc>
                <a:spcPct val="95000"/>
              </a:lnSpc>
            </a:pPr>
            <a:r>
              <a:rPr lang="en-US" sz="1300">
                <a:solidFill>
                  <a:schemeClr val="bg1"/>
                </a:solidFill>
                <a:cs typeface="Arial"/>
              </a:rPr>
              <a:t>Inflammatory disorders, low pain syndromes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7672" y="6458300"/>
            <a:ext cx="1637024" cy="272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793" y="6161072"/>
            <a:ext cx="6739763" cy="2472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i="1">
                <a:solidFill>
                  <a:schemeClr val="tx2"/>
                </a:solidFill>
              </a:rPr>
              <a:t>*Visit maximums are combined for acupuncture and chiropractic services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505F893-E285-8D68-83F6-4BE63261BD0F}"/>
              </a:ext>
            </a:extLst>
          </p:cNvPr>
          <p:cNvSpPr txBox="1">
            <a:spLocks/>
          </p:cNvSpPr>
          <p:nvPr/>
        </p:nvSpPr>
        <p:spPr>
          <a:xfrm>
            <a:off x="8836599" y="6521811"/>
            <a:ext cx="2743200" cy="2267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kern="1200" cap="all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350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›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7DC6EF8-7239-44B8-A009-F3DF16CC696E}" type="slidenum">
              <a:rPr lang="en-US" sz="900" smtClean="0"/>
              <a:pPr algn="r"/>
              <a:t>10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67256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05"/>
    </mc:Choice>
    <mc:Fallback xmlns="">
      <p:transition spd="slow" advTm="2310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89793-E726-E6B4-E3E8-A6B8AA7E2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>
                <a:latin typeface="+mj-lt"/>
              </a:rPr>
              <a:t>Teladoc – Telehealth Services </a:t>
            </a:r>
            <a:br>
              <a:rPr lang="en-US" sz="3600" b="1">
                <a:latin typeface="+mj-lt"/>
              </a:rPr>
            </a:br>
            <a:br>
              <a:rPr lang="en-US" sz="1300"/>
            </a:br>
            <a:r>
              <a:rPr lang="en-US" sz="2200">
                <a:solidFill>
                  <a:schemeClr val="tx2"/>
                </a:solidFill>
              </a:rPr>
              <a:t>ENJOY ACCESS TO TELEDOC VIRTUAL VISITS AT NO COPAY! </a:t>
            </a:r>
            <a:br>
              <a:rPr lang="en-US" sz="2400">
                <a:solidFill>
                  <a:schemeClr val="tx2"/>
                </a:solidFill>
              </a:rPr>
            </a:br>
            <a:endParaRPr lang="en-US" sz="2400">
              <a:solidFill>
                <a:schemeClr val="tx2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C613BA5-9F89-30FF-6886-32DF7FCC0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377" y="1595526"/>
            <a:ext cx="10760373" cy="1176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ACBAA3-92A3-E0E7-A8FD-8D8090955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880" y="294232"/>
            <a:ext cx="2355353" cy="12424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55D8BA-81A3-5557-7BE0-CC61FF44CEC8}"/>
              </a:ext>
            </a:extLst>
          </p:cNvPr>
          <p:cNvSpPr txBox="1"/>
          <p:nvPr/>
        </p:nvSpPr>
        <p:spPr>
          <a:xfrm>
            <a:off x="601578" y="2709762"/>
            <a:ext cx="106861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400" b="0" i="0" u="none" strike="noStrike" baseline="0">
              <a:solidFill>
                <a:srgbClr val="CC187D"/>
              </a:solidFill>
            </a:endParaRPr>
          </a:p>
          <a:p>
            <a:pPr algn="l"/>
            <a:r>
              <a:rPr lang="en-US" sz="2400" b="0" i="0" u="none" strike="noStrike" baseline="0">
                <a:solidFill>
                  <a:srgbClr val="CC187D"/>
                </a:solidFill>
              </a:rPr>
              <a:t>Teladoc Health Features: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>
                <a:solidFill>
                  <a:srgbClr val="000000"/>
                </a:solidFill>
              </a:rPr>
              <a:t>24/7 </a:t>
            </a:r>
            <a:r>
              <a:rPr lang="en-US" sz="1800" b="0" i="0" u="none" strike="noStrike" baseline="0">
                <a:solidFill>
                  <a:srgbClr val="000000"/>
                </a:solidFill>
              </a:rPr>
              <a:t>on-demand and scheduled general medicine visits for all ages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b="0" i="0" u="none" strike="noStrike" baseline="0">
                <a:solidFill>
                  <a:srgbClr val="000000"/>
                </a:solidFill>
              </a:rPr>
              <a:t>Scheduled behavioral health</a:t>
            </a:r>
            <a:r>
              <a:rPr lang="en-US" sz="1050">
                <a:solidFill>
                  <a:srgbClr val="000000"/>
                </a:solidFill>
              </a:rPr>
              <a:t> </a:t>
            </a:r>
            <a:r>
              <a:rPr lang="en-US" sz="1800" b="0" i="0" u="none" strike="noStrike" baseline="0">
                <a:solidFill>
                  <a:srgbClr val="000000"/>
                </a:solidFill>
              </a:rPr>
              <a:t>visits as noted below</a:t>
            </a:r>
            <a:endParaRPr lang="en-US">
              <a:solidFill>
                <a:srgbClr val="00000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b="0" i="0" u="none" strike="noStrike" baseline="0">
                <a:solidFill>
                  <a:srgbClr val="000000"/>
                </a:solidFill>
              </a:rPr>
              <a:t>Psychiatry visits (18 years and older)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b="0" i="0" u="none" strike="noStrike" baseline="0">
                <a:solidFill>
                  <a:srgbClr val="000000"/>
                </a:solidFill>
              </a:rPr>
              <a:t>Telephonic &amp; Video visits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b="0" i="0" u="none" strike="noStrike" baseline="0">
                <a:solidFill>
                  <a:srgbClr val="000000"/>
                </a:solidFill>
              </a:rPr>
              <a:t>Web-based visit option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b="0" i="0" u="none" strike="noStrike" baseline="0">
                <a:solidFill>
                  <a:srgbClr val="000000"/>
                </a:solidFill>
              </a:rPr>
              <a:t>Smartphone/tablet app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b="0" i="0" u="none" strike="noStrike" baseline="0">
                <a:solidFill>
                  <a:srgbClr val="000000"/>
                </a:solidFill>
              </a:rPr>
              <a:t>Out-of-state care while traveling or away at college</a:t>
            </a:r>
            <a:endParaRPr lang="en-US" sz="1050">
              <a:solidFill>
                <a:srgbClr val="00000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b="0" i="0" u="none" strike="noStrike" baseline="0">
                <a:solidFill>
                  <a:srgbClr val="000000"/>
                </a:solidFill>
              </a:rPr>
              <a:t>Prescriptions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93C16-AD4C-EB59-48A6-86088360E0DC}"/>
              </a:ext>
            </a:extLst>
          </p:cNvPr>
          <p:cNvSpPr txBox="1">
            <a:spLocks/>
          </p:cNvSpPr>
          <p:nvPr/>
        </p:nvSpPr>
        <p:spPr>
          <a:xfrm>
            <a:off x="8836599" y="6521811"/>
            <a:ext cx="2743200" cy="2267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kern="1200" cap="all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350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›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7DC6EF8-7239-44B8-A009-F3DF16CC696E}" type="slidenum">
              <a:rPr lang="en-US" sz="900" smtClean="0"/>
              <a:pPr algn="r"/>
              <a:t>11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51648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647" y="6389946"/>
            <a:ext cx="649318" cy="46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18EEBC2-E6F0-2646-B9D0-398DB0B6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spc="-40">
                <a:latin typeface="+mj-lt"/>
              </a:rPr>
              <a:t>MinuteClinic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5540B9-C553-0B4D-A834-99340714A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79" y="1060483"/>
            <a:ext cx="10978218" cy="295717"/>
          </a:xfrm>
        </p:spPr>
        <p:txBody>
          <a:bodyPr>
            <a:normAutofit/>
          </a:bodyPr>
          <a:lstStyle/>
          <a:p>
            <a:r>
              <a:rPr lang="en-US" sz="2000" b="0"/>
              <a:t>GET CARE ON YOUR SCHEDULE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2E4873-A008-8946-9EA4-F147E98186E6}"/>
              </a:ext>
            </a:extLst>
          </p:cNvPr>
          <p:cNvSpPr txBox="1"/>
          <p:nvPr/>
        </p:nvSpPr>
        <p:spPr>
          <a:xfrm>
            <a:off x="6352674" y="747562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9174" y="291306"/>
            <a:ext cx="1672389" cy="1418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en-US" sz="1600" err="1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5" y="1729599"/>
            <a:ext cx="3569304" cy="4169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4402181" y="1791342"/>
            <a:ext cx="8360630" cy="4004256"/>
            <a:chOff x="493295" y="1791181"/>
            <a:chExt cx="8360630" cy="4004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6AF70B1-B60A-6648-AC77-533EE3956582}"/>
                </a:ext>
              </a:extLst>
            </p:cNvPr>
            <p:cNvGrpSpPr/>
            <p:nvPr/>
          </p:nvGrpSpPr>
          <p:grpSpPr>
            <a:xfrm>
              <a:off x="1161949" y="2503925"/>
              <a:ext cx="5945012" cy="2578768"/>
              <a:chOff x="1185464" y="2819400"/>
              <a:chExt cx="3523129" cy="2578768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04DCC6F-FC9A-934A-AD84-EB56B7EC5444}"/>
                  </a:ext>
                </a:extLst>
              </p:cNvPr>
              <p:cNvCxnSpPr/>
              <p:nvPr/>
            </p:nvCxnSpPr>
            <p:spPr>
              <a:xfrm>
                <a:off x="1185464" y="2819400"/>
                <a:ext cx="3523129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5F468C9-A9C2-6846-972C-67B2A00400D0}"/>
                  </a:ext>
                </a:extLst>
              </p:cNvPr>
              <p:cNvCxnSpPr/>
              <p:nvPr/>
            </p:nvCxnSpPr>
            <p:spPr>
              <a:xfrm>
                <a:off x="1185464" y="3673642"/>
                <a:ext cx="3523129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CF770CF-A39B-1740-9053-28A002936ECC}"/>
                  </a:ext>
                </a:extLst>
              </p:cNvPr>
              <p:cNvCxnSpPr/>
              <p:nvPr/>
            </p:nvCxnSpPr>
            <p:spPr>
              <a:xfrm>
                <a:off x="1185464" y="4527884"/>
                <a:ext cx="3523129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F0C8B0DA-3244-E14B-9A10-D8326EAD8284}"/>
                  </a:ext>
                </a:extLst>
              </p:cNvPr>
              <p:cNvCxnSpPr/>
              <p:nvPr/>
            </p:nvCxnSpPr>
            <p:spPr>
              <a:xfrm>
                <a:off x="1185464" y="5398168"/>
                <a:ext cx="3523129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493295" y="1791181"/>
              <a:ext cx="8360630" cy="4004256"/>
              <a:chOff x="493295" y="1791181"/>
              <a:chExt cx="8360630" cy="4004256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92A5B4DD-9A7E-2E47-A004-E141307C9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3295" y="1832504"/>
                <a:ext cx="560918" cy="551947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CAC71E40-9713-774C-8FE9-9F579D1BCD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3295" y="2685251"/>
                <a:ext cx="560918" cy="551947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88AD20A-CA0E-5241-B418-5CBDC55B6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3295" y="5243490"/>
                <a:ext cx="560918" cy="551947"/>
              </a:xfrm>
              <a:prstGeom prst="rect">
                <a:avLst/>
              </a:prstGeom>
            </p:spPr>
          </p:pic>
          <p:sp>
            <p:nvSpPr>
              <p:cNvPr id="28" name="Content Placeholder 7">
                <a:extLst>
                  <a:ext uri="{FF2B5EF4-FFF2-40B4-BE49-F238E27FC236}">
                    <a16:creationId xmlns:a16="http://schemas.microsoft.com/office/drawing/2014/main" id="{AFAF7326-293E-0646-9FB6-976C1E298C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4011" y="1791181"/>
                <a:ext cx="7689914" cy="3797501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182880" indent="-18288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365760" indent="-18288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548640" indent="-18288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tx2">
                      <a:lumMod val="60000"/>
                      <a:lumOff val="40000"/>
                    </a:schemeClr>
                  </a:buClr>
                  <a:buFont typeface="Arial" panose="020B0604020202020204" pitchFamily="34" charset="0"/>
                  <a:buChar char="–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spcBef>
                    <a:spcPts val="2400"/>
                  </a:spcBef>
                  <a:buNone/>
                </a:pPr>
                <a:r>
                  <a:rPr lang="en-US" b="1">
                    <a:solidFill>
                      <a:schemeClr val="accent1"/>
                    </a:solidFill>
                  </a:rPr>
                  <a:t>Located inside CVS/pharmacy stores</a:t>
                </a:r>
                <a:br>
                  <a:rPr lang="en-US"/>
                </a:br>
                <a:r>
                  <a:rPr lang="en-US"/>
                  <a:t>Schedule an appointment online</a:t>
                </a:r>
              </a:p>
              <a:p>
                <a:pPr marL="0" lvl="1" indent="0">
                  <a:spcBef>
                    <a:spcPts val="2400"/>
                  </a:spcBef>
                  <a:buNone/>
                </a:pPr>
                <a:r>
                  <a:rPr lang="en-US" b="1">
                    <a:solidFill>
                      <a:schemeClr val="accent1"/>
                    </a:solidFill>
                  </a:rPr>
                  <a:t>Staffed by nurse practitioners and physician assistants                                              </a:t>
                </a:r>
                <a:r>
                  <a:rPr lang="en-US"/>
                  <a:t>Over </a:t>
                </a:r>
                <a:r>
                  <a:rPr lang="en-US" b="1"/>
                  <a:t>848</a:t>
                </a:r>
                <a:r>
                  <a:rPr lang="en-US" b="1">
                    <a:solidFill>
                      <a:srgbClr val="FF0000"/>
                    </a:solidFill>
                  </a:rPr>
                  <a:t> </a:t>
                </a:r>
                <a:r>
                  <a:rPr lang="en-US"/>
                  <a:t>locations nationwide</a:t>
                </a:r>
              </a:p>
              <a:p>
                <a:pPr marL="0" lvl="1" indent="0">
                  <a:spcBef>
                    <a:spcPts val="2400"/>
                  </a:spcBef>
                  <a:buNone/>
                </a:pPr>
                <a:r>
                  <a:rPr lang="en-US" b="1">
                    <a:solidFill>
                      <a:schemeClr val="accent1"/>
                    </a:solidFill>
                  </a:rPr>
                  <a:t>No authorization/PCP referral needed                                                                   </a:t>
                </a:r>
                <a:r>
                  <a:rPr lang="en-US"/>
                  <a:t>Present Health Net ID card at the time of service</a:t>
                </a:r>
              </a:p>
              <a:p>
                <a:pPr marL="0" lvl="1" indent="0">
                  <a:spcBef>
                    <a:spcPts val="2400"/>
                  </a:spcBef>
                  <a:buNone/>
                </a:pPr>
                <a:r>
                  <a:rPr lang="en-US" b="1">
                    <a:solidFill>
                      <a:schemeClr val="accent1"/>
                    </a:solidFill>
                  </a:rPr>
                  <a:t>Convenient healthcare services                                                                            </a:t>
                </a:r>
                <a:r>
                  <a:rPr lang="en-US"/>
                  <a:t>Wellness and preventive care, minor illnesses/injuries, vaccinations</a:t>
                </a:r>
              </a:p>
              <a:p>
                <a:pPr marL="0" lvl="1" indent="0">
                  <a:spcBef>
                    <a:spcPts val="2400"/>
                  </a:spcBef>
                  <a:buNone/>
                </a:pPr>
                <a:r>
                  <a:rPr lang="en-US" b="1">
                    <a:solidFill>
                      <a:schemeClr val="accent1"/>
                    </a:solidFill>
                  </a:rPr>
                  <a:t>Low or no copayment                                                                                          </a:t>
                </a:r>
                <a:r>
                  <a:rPr lang="en-US"/>
                  <a:t>Preventive care $0, all other services $30</a:t>
                </a: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7CC5B09-DD72-4842-A68F-ECD81837C2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3295" y="4390744"/>
                <a:ext cx="560918" cy="551947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687D1A1D-2108-F149-85FF-E267963A4F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3295" y="3537997"/>
                <a:ext cx="560918" cy="551947"/>
              </a:xfrm>
              <a:prstGeom prst="rect">
                <a:avLst/>
              </a:prstGeom>
            </p:spPr>
          </p:pic>
        </p:grpSp>
      </p:grp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69317A1-6934-4C5B-0E0E-641C6606D2A4}"/>
              </a:ext>
            </a:extLst>
          </p:cNvPr>
          <p:cNvSpPr txBox="1">
            <a:spLocks/>
          </p:cNvSpPr>
          <p:nvPr/>
        </p:nvSpPr>
        <p:spPr>
          <a:xfrm>
            <a:off x="8836599" y="6521811"/>
            <a:ext cx="2743200" cy="2267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kern="1200" cap="all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350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›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7DC6EF8-7239-44B8-A009-F3DF16CC696E}" type="slidenum">
              <a:rPr lang="en-US" sz="900" smtClean="0"/>
              <a:pPr algn="r"/>
              <a:t>12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0768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75"/>
    </mc:Choice>
    <mc:Fallback xmlns="">
      <p:transition spd="slow" advTm="3087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7D4703-4C0F-0430-3EE1-47124CC1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7250" y="6452606"/>
            <a:ext cx="4114800" cy="138499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Confidential and Proprietary Information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E2AB3C-DCD9-5C1B-3321-2C53DEE49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2809891"/>
            <a:ext cx="9296399" cy="232771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latin typeface="+mn-lt"/>
              </a:rPr>
              <a:t>Find a Provider</a:t>
            </a:r>
          </a:p>
        </p:txBody>
      </p:sp>
    </p:spTree>
    <p:extLst>
      <p:ext uri="{BB962C8B-B14F-4D97-AF65-F5344CB8AC3E}">
        <p14:creationId xmlns:p14="http://schemas.microsoft.com/office/powerpoint/2010/main" val="226379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99942-C388-C0DA-1584-DD9A06BD1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C91F48F-B154-7A33-412A-1D9DEED16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" y="1024859"/>
            <a:ext cx="11521645" cy="48791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B841CA-7B0A-5737-A253-F530880B2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03" y="146699"/>
            <a:ext cx="10978219" cy="1007311"/>
          </a:xfrm>
        </p:spPr>
        <p:txBody>
          <a:bodyPr/>
          <a:lstStyle/>
          <a:p>
            <a:r>
              <a:rPr lang="en-US"/>
              <a:t>Find a Provider </a:t>
            </a:r>
            <a:br>
              <a:rPr lang="en-US"/>
            </a:br>
            <a:r>
              <a:rPr lang="en-US" sz="2000" b="1" cap="all">
                <a:solidFill>
                  <a:schemeClr val="bg2">
                    <a:lumMod val="50000"/>
                  </a:schemeClr>
                </a:solidFill>
              </a:rPr>
              <a:t>Main Screen</a:t>
            </a:r>
            <a:endParaRPr lang="en-US" b="1" cap="al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4E4CB-E5AD-EDB8-85FF-EE19A89A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Confidential and Proprietary Information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C15442-3A27-5C15-962C-A635885059F9}"/>
              </a:ext>
            </a:extLst>
          </p:cNvPr>
          <p:cNvSpPr/>
          <p:nvPr/>
        </p:nvSpPr>
        <p:spPr>
          <a:xfrm>
            <a:off x="7862044" y="2805530"/>
            <a:ext cx="3239344" cy="754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sng" strike="noStrike" kern="0" cap="none" spc="0" normalizeH="0" baseline="0" noProof="0">
                <a:ln>
                  <a:noFill/>
                </a:ln>
                <a:solidFill>
                  <a:srgbClr val="006BC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 of Commercial/Ambetter HMO, Medicare HMO, and Medi-Cal Urgent Care &amp; Hospital Medical Group/Participating Provider Group (PPG) Affiliations.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6EFEB49-496F-FB66-191F-4CF1B9E68795}"/>
              </a:ext>
            </a:extLst>
          </p:cNvPr>
          <p:cNvSpPr/>
          <p:nvPr/>
        </p:nvSpPr>
        <p:spPr>
          <a:xfrm>
            <a:off x="31559" y="3025410"/>
            <a:ext cx="1404048" cy="1381997"/>
          </a:xfrm>
          <a:prstGeom prst="wedgeRoundRectCallout">
            <a:avLst>
              <a:gd name="adj1" fmla="val 77127"/>
              <a:gd name="adj2" fmla="val 471"/>
              <a:gd name="adj3" fmla="val 16667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Search by </a:t>
            </a: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Address, City, County, or Zip Code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Type value and select choice from drop down options.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0623A342-E4CA-0E5D-FA19-9F334B68C1D3}"/>
              </a:ext>
            </a:extLst>
          </p:cNvPr>
          <p:cNvSpPr/>
          <p:nvPr/>
        </p:nvSpPr>
        <p:spPr>
          <a:xfrm>
            <a:off x="7862044" y="3673061"/>
            <a:ext cx="3039038" cy="1100107"/>
          </a:xfrm>
          <a:prstGeom prst="wedgeRoundRectCallout">
            <a:avLst>
              <a:gd name="adj1" fmla="val 2856"/>
              <a:gd name="adj2" fmla="val -70728"/>
              <a:gd name="adj3" fmla="val 16667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Find reports displaying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PPG to Affiliated Urgent Care Centers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 and PPG to Affiliated Hospitals.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A855AF47-4DD6-6A5B-F582-3A6C534945C0}"/>
              </a:ext>
            </a:extLst>
          </p:cNvPr>
          <p:cNvSpPr/>
          <p:nvPr/>
        </p:nvSpPr>
        <p:spPr>
          <a:xfrm>
            <a:off x="31559" y="1748543"/>
            <a:ext cx="1404049" cy="1007312"/>
          </a:xfrm>
          <a:prstGeom prst="wedgeRoundRectCallout">
            <a:avLst>
              <a:gd name="adj1" fmla="val 74002"/>
              <a:gd name="adj2" fmla="val 4236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Select the “</a:t>
            </a: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Use my current location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” option to detect your location based on your browser.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034A6D08-59D7-0FCE-8F64-63F327B4B361}"/>
              </a:ext>
            </a:extLst>
          </p:cNvPr>
          <p:cNvSpPr/>
          <p:nvPr/>
        </p:nvSpPr>
        <p:spPr>
          <a:xfrm>
            <a:off x="10246757" y="146699"/>
            <a:ext cx="1333040" cy="747478"/>
          </a:xfrm>
          <a:prstGeom prst="wedgeRoundRectCallout">
            <a:avLst>
              <a:gd name="adj1" fmla="val 60721"/>
              <a:gd name="adj2" fmla="val 5938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Users do not need to be logged into the member portal to access FAP.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773C2B4-470D-B9D4-716B-6C27D3752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7222" y="6506747"/>
            <a:ext cx="2743200" cy="226714"/>
          </a:xfr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1D68-CA34-4E7F-99D4-0766B53ADE06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alibri" panose="020F0502020204030204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9353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F2124-7B56-6F7C-4C88-F3533A20A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73EDE3-3BAF-590D-2403-38198ADADE81}"/>
              </a:ext>
            </a:extLst>
          </p:cNvPr>
          <p:cNvSpPr/>
          <p:nvPr/>
        </p:nvSpPr>
        <p:spPr>
          <a:xfrm>
            <a:off x="8193293" y="0"/>
            <a:ext cx="399870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019A8-FB68-3BD9-0CFD-E1EEC05A2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03" y="364545"/>
            <a:ext cx="10978219" cy="1007311"/>
          </a:xfrm>
        </p:spPr>
        <p:txBody>
          <a:bodyPr/>
          <a:lstStyle/>
          <a:p>
            <a:r>
              <a:rPr lang="en-US"/>
              <a:t>Find a Provider</a:t>
            </a:r>
            <a:br>
              <a:rPr lang="en-US"/>
            </a:br>
            <a:r>
              <a:rPr lang="en-US" sz="2000" b="1" cap="all">
                <a:solidFill>
                  <a:schemeClr val="bg2">
                    <a:lumMod val="50000"/>
                  </a:schemeClr>
                </a:solidFill>
              </a:rPr>
              <a:t>PLAN SELECTION</a:t>
            </a:r>
            <a:endParaRPr lang="en-US" b="1" cap="al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FBF91B-973E-AE3A-084E-5EC1F9B0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Confidential and Proprietary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512C3-19FC-E511-4BED-84F6BB44587A}"/>
              </a:ext>
            </a:extLst>
          </p:cNvPr>
          <p:cNvSpPr txBox="1"/>
          <p:nvPr/>
        </p:nvSpPr>
        <p:spPr>
          <a:xfrm>
            <a:off x="8639966" y="1490007"/>
            <a:ext cx="3105359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ptos Display" panose="020B0004020202020204" pitchFamily="34" charset="0"/>
                <a:cs typeface="Arial" panose="020B0604020202020204" pitchFamily="34" charset="0"/>
              </a:rPr>
              <a:t>Selection of a Plan/Network is required.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ptos Display" panose="020B00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ptos Display" panose="020B00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ptos Display" panose="020B0004020202020204" pitchFamily="34" charset="0"/>
                <a:cs typeface="Arial" panose="020B0604020202020204" pitchFamily="34" charset="0"/>
              </a:rPr>
              <a:t>Blue &amp; Gold HMO network will be the only plan option for UC members through the custom microsite.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ptos Display" panose="020B00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410EAF9F-102A-16FF-D61E-96DCFDA2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7222" y="6506747"/>
            <a:ext cx="2743200" cy="226714"/>
          </a:xfr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1D68-CA34-4E7F-99D4-0766B53ADE06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alibri" panose="020F0502020204030204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4AC9C7-7347-9C48-FCA2-116C31B9B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58" y="1097280"/>
            <a:ext cx="6096336" cy="524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7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77FBF-A662-4893-16C1-FA950EFF1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03" y="364545"/>
            <a:ext cx="10978219" cy="1007311"/>
          </a:xfrm>
        </p:spPr>
        <p:txBody>
          <a:bodyPr/>
          <a:lstStyle/>
          <a:p>
            <a:r>
              <a:rPr lang="en-US"/>
              <a:t>Find a Provider</a:t>
            </a:r>
            <a:br>
              <a:rPr lang="en-US"/>
            </a:br>
            <a:r>
              <a:rPr lang="en-US" sz="2000" b="1" cap="all">
                <a:solidFill>
                  <a:schemeClr val="bg2">
                    <a:lumMod val="50000"/>
                  </a:schemeClr>
                </a:solidFill>
              </a:rPr>
              <a:t>Search Bar &amp; Provider Category Tiles</a:t>
            </a:r>
            <a:endParaRPr lang="en-US" b="1" cap="al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B5F492-996E-FE2F-646E-5A053F3B7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 and Proprietary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D3F34-C2BC-BF08-08C0-CB4D38BA9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C6EF8-7239-44B8-A009-F3DF16CC696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837D83-82A6-90C7-6A96-59810B934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78" y="1338671"/>
            <a:ext cx="5762625" cy="4802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97F086-1AA3-8264-54C9-2703DEF147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759"/>
          <a:stretch/>
        </p:blipFill>
        <p:spPr>
          <a:xfrm>
            <a:off x="8058887" y="843218"/>
            <a:ext cx="2648401" cy="3036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70CE82-3841-AC7C-F3A8-5ED6E7E1AA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070"/>
          <a:stretch/>
        </p:blipFill>
        <p:spPr>
          <a:xfrm>
            <a:off x="7259172" y="4213536"/>
            <a:ext cx="4450252" cy="211507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822670-6A06-D9D0-154D-AAA7F51A738E}"/>
              </a:ext>
            </a:extLst>
          </p:cNvPr>
          <p:cNvCxnSpPr>
            <a:cxnSpLocks/>
          </p:cNvCxnSpPr>
          <p:nvPr/>
        </p:nvCxnSpPr>
        <p:spPr>
          <a:xfrm flipV="1">
            <a:off x="2286000" y="952500"/>
            <a:ext cx="5905500" cy="2762250"/>
          </a:xfrm>
          <a:prstGeom prst="straightConnector1">
            <a:avLst/>
          </a:prstGeom>
          <a:ln w="38100">
            <a:solidFill>
              <a:schemeClr val="accent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72A90E-BA52-3C19-34F0-876B19698273}"/>
              </a:ext>
            </a:extLst>
          </p:cNvPr>
          <p:cNvCxnSpPr>
            <a:cxnSpLocks/>
          </p:cNvCxnSpPr>
          <p:nvPr/>
        </p:nvCxnSpPr>
        <p:spPr>
          <a:xfrm>
            <a:off x="4048878" y="3702258"/>
            <a:ext cx="4320422" cy="653842"/>
          </a:xfrm>
          <a:prstGeom prst="straightConnector1">
            <a:avLst/>
          </a:prstGeom>
          <a:ln w="38100">
            <a:solidFill>
              <a:schemeClr val="accent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6282C6C-DE1B-3E21-E5B2-C15BBAF0994D}"/>
              </a:ext>
            </a:extLst>
          </p:cNvPr>
          <p:cNvSpPr/>
          <p:nvPr/>
        </p:nvSpPr>
        <p:spPr>
          <a:xfrm>
            <a:off x="114300" y="2187574"/>
            <a:ext cx="637691" cy="339725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2BF686-ED9D-FFF8-B967-5B265C053187}"/>
              </a:ext>
            </a:extLst>
          </p:cNvPr>
          <p:cNvSpPr txBox="1"/>
          <p:nvPr/>
        </p:nvSpPr>
        <p:spPr>
          <a:xfrm>
            <a:off x="11102619" y="2624504"/>
            <a:ext cx="1032179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panose="020B0604020202020204" pitchFamily="34" charset="0"/>
              </a:rPr>
              <a:t>Selection of a Specialty is optional.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Arial" panose="020B0604020202020204" pitchFamily="34" charset="0"/>
              </a:rPr>
              <a:t>You can advance to Search Results without selection a Specialty.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2CE769A-09BB-64FB-BB5E-348E1EF7C003}"/>
              </a:ext>
            </a:extLst>
          </p:cNvPr>
          <p:cNvSpPr/>
          <p:nvPr/>
        </p:nvSpPr>
        <p:spPr>
          <a:xfrm rot="10800000">
            <a:off x="10387451" y="2863179"/>
            <a:ext cx="637691" cy="339725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E8B9E4-5DA8-91AF-0BB3-8EA27156710E}"/>
              </a:ext>
            </a:extLst>
          </p:cNvPr>
          <p:cNvSpPr txBox="1"/>
          <p:nvPr/>
        </p:nvSpPr>
        <p:spPr>
          <a:xfrm>
            <a:off x="71792" y="1870827"/>
            <a:ext cx="45897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cs typeface="Arial" panose="020B0604020202020204" pitchFamily="34" charset="0"/>
              </a:rPr>
              <a:t>Search Bar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DAA69C-D190-EC59-45D7-A5C1DA8B032C}"/>
              </a:ext>
            </a:extLst>
          </p:cNvPr>
          <p:cNvSpPr txBox="1"/>
          <p:nvPr/>
        </p:nvSpPr>
        <p:spPr>
          <a:xfrm>
            <a:off x="3015289" y="2471011"/>
            <a:ext cx="65231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cs typeface="Arial" panose="020B0604020202020204" pitchFamily="34" charset="0"/>
              </a:rPr>
              <a:t>Category Tiles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F1323F2-2DDD-72DF-E824-F170271BE2BD}"/>
              </a:ext>
            </a:extLst>
          </p:cNvPr>
          <p:cNvSpPr/>
          <p:nvPr/>
        </p:nvSpPr>
        <p:spPr>
          <a:xfrm rot="5400000">
            <a:off x="3177828" y="2833443"/>
            <a:ext cx="327235" cy="308842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127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31444F-4982-8FA8-0304-63F7759567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251"/>
          <a:stretch>
            <a:fillRect/>
          </a:stretch>
        </p:blipFill>
        <p:spPr>
          <a:xfrm>
            <a:off x="453480" y="1173656"/>
            <a:ext cx="5601169" cy="50787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2B327E-CC7D-C22A-56C3-EE8525C12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639" y="1173656"/>
            <a:ext cx="5589681" cy="50787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BF6ED2-8120-5DA2-A4BF-A8B04DE7D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78" y="275389"/>
            <a:ext cx="10978219" cy="1007311"/>
          </a:xfrm>
        </p:spPr>
        <p:txBody>
          <a:bodyPr/>
          <a:lstStyle/>
          <a:p>
            <a:r>
              <a:rPr lang="en-US" dirty="0"/>
              <a:t>Provider Card</a:t>
            </a:r>
            <a:br>
              <a:rPr lang="en-US" dirty="0"/>
            </a:br>
            <a:r>
              <a:rPr lang="en-US" sz="2000" b="1" cap="all" dirty="0">
                <a:solidFill>
                  <a:schemeClr val="bg2">
                    <a:lumMod val="50000"/>
                  </a:schemeClr>
                </a:solidFill>
              </a:rPr>
              <a:t>medical professional Example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5FF75-612C-B48E-72CC-5F97C5B8A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Confidential and Proprietary Information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56B583-6145-DEA7-11B9-7DCF14D9669F}"/>
              </a:ext>
            </a:extLst>
          </p:cNvPr>
          <p:cNvSpPr/>
          <p:nvPr/>
        </p:nvSpPr>
        <p:spPr>
          <a:xfrm>
            <a:off x="1296534" y="3300187"/>
            <a:ext cx="1701800" cy="257626"/>
          </a:xfrm>
          <a:prstGeom prst="rect">
            <a:avLst/>
          </a:prstGeom>
          <a:noFill/>
          <a:ln w="38100">
            <a:solidFill>
              <a:srgbClr val="CB17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DB297A-75D6-53C9-9120-C5680708D6A3}"/>
              </a:ext>
            </a:extLst>
          </p:cNvPr>
          <p:cNvSpPr/>
          <p:nvPr/>
        </p:nvSpPr>
        <p:spPr>
          <a:xfrm>
            <a:off x="9997189" y="3327288"/>
            <a:ext cx="960622" cy="257625"/>
          </a:xfrm>
          <a:prstGeom prst="rect">
            <a:avLst/>
          </a:prstGeom>
          <a:noFill/>
          <a:ln w="38100">
            <a:solidFill>
              <a:srgbClr val="CB17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3D5E50-07CE-6B08-1EB3-DF119D5751E8}"/>
              </a:ext>
            </a:extLst>
          </p:cNvPr>
          <p:cNvSpPr/>
          <p:nvPr/>
        </p:nvSpPr>
        <p:spPr>
          <a:xfrm>
            <a:off x="8413303" y="5823627"/>
            <a:ext cx="1162352" cy="283388"/>
          </a:xfrm>
          <a:prstGeom prst="rect">
            <a:avLst/>
          </a:prstGeom>
          <a:noFill/>
          <a:ln w="38100">
            <a:solidFill>
              <a:srgbClr val="CB17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E06755-036E-0950-1AFC-06F7E88FFBEA}"/>
              </a:ext>
            </a:extLst>
          </p:cNvPr>
          <p:cNvSpPr/>
          <p:nvPr/>
        </p:nvSpPr>
        <p:spPr>
          <a:xfrm>
            <a:off x="4599207" y="1331263"/>
            <a:ext cx="1269236" cy="342901"/>
          </a:xfrm>
          <a:prstGeom prst="rect">
            <a:avLst/>
          </a:prstGeom>
          <a:noFill/>
          <a:ln w="38100">
            <a:solidFill>
              <a:srgbClr val="CB17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91ABB4-6003-49D5-F4D6-AF9A76F5A21E}"/>
              </a:ext>
            </a:extLst>
          </p:cNvPr>
          <p:cNvSpPr/>
          <p:nvPr/>
        </p:nvSpPr>
        <p:spPr>
          <a:xfrm>
            <a:off x="4589856" y="1850434"/>
            <a:ext cx="1278587" cy="193558"/>
          </a:xfrm>
          <a:prstGeom prst="rect">
            <a:avLst/>
          </a:prstGeom>
          <a:noFill/>
          <a:ln w="38100">
            <a:solidFill>
              <a:srgbClr val="CB17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A8F5D53-CFCD-BECD-8250-CAEE9A2F1094}"/>
              </a:ext>
            </a:extLst>
          </p:cNvPr>
          <p:cNvSpPr/>
          <p:nvPr/>
        </p:nvSpPr>
        <p:spPr>
          <a:xfrm rot="10800000">
            <a:off x="10668000" y="4089400"/>
            <a:ext cx="495300" cy="257625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87755D-2E4F-AD43-36FB-CE31DC7C0CC2}"/>
              </a:ext>
            </a:extLst>
          </p:cNvPr>
          <p:cNvSpPr/>
          <p:nvPr/>
        </p:nvSpPr>
        <p:spPr>
          <a:xfrm>
            <a:off x="2229728" y="2681011"/>
            <a:ext cx="953595" cy="234205"/>
          </a:xfrm>
          <a:prstGeom prst="rect">
            <a:avLst/>
          </a:prstGeom>
          <a:noFill/>
          <a:ln w="38100">
            <a:solidFill>
              <a:srgbClr val="CB17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0E6608-9275-8509-BDF8-B8FDA635F9BC}"/>
              </a:ext>
            </a:extLst>
          </p:cNvPr>
          <p:cNvSpPr txBox="1"/>
          <p:nvPr/>
        </p:nvSpPr>
        <p:spPr>
          <a:xfrm>
            <a:off x="7389628" y="497069"/>
            <a:ext cx="433826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ptos Display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118028B-5689-513F-957B-E11B3FBD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7222" y="6506747"/>
            <a:ext cx="2743200" cy="226714"/>
          </a:xfr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1D68-CA34-4E7F-99D4-0766B53ADE06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  <a:latin typeface="Calibri" panose="020F0502020204030204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6E6E6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8944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F5E76-C598-3F7B-AD63-5E244E3FB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78" y="529389"/>
            <a:ext cx="10978219" cy="1007311"/>
          </a:xfrm>
        </p:spPr>
        <p:txBody>
          <a:bodyPr anchor="t">
            <a:normAutofit fontScale="90000"/>
          </a:bodyPr>
          <a:lstStyle/>
          <a:p>
            <a:r>
              <a:rPr lang="en-US" b="1" dirty="0">
                <a:latin typeface="+mj-lt"/>
              </a:rPr>
              <a:t>Top PPGs utilized in Riverside by UC B&amp;G members: </a:t>
            </a:r>
            <a:br>
              <a:rPr lang="en-US" b="1" dirty="0">
                <a:latin typeface="+mj-lt"/>
              </a:rPr>
            </a:br>
            <a:br>
              <a:rPr lang="en-US" b="1" dirty="0">
                <a:latin typeface="+mj-lt"/>
              </a:rPr>
            </a:br>
            <a:endParaRPr lang="en-US" b="1" dirty="0">
              <a:latin typeface="+mj-lt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E16F023-4FEA-BEA3-838F-EB611D900718}"/>
              </a:ext>
            </a:extLst>
          </p:cNvPr>
          <p:cNvSpPr txBox="1">
            <a:spLocks/>
          </p:cNvSpPr>
          <p:nvPr/>
        </p:nvSpPr>
        <p:spPr>
          <a:xfrm>
            <a:off x="8836599" y="6521811"/>
            <a:ext cx="2743200" cy="2267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kern="1200" cap="all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350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›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7DC6EF8-7239-44B8-A009-F3DF16CC696E}" type="slidenum">
              <a:rPr kumimoji="0" lang="en-US" sz="900" b="0" i="0" u="none" strike="noStrike" kern="1200" cap="all" spc="10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18</a:t>
            </a:fld>
            <a:endParaRPr kumimoji="0" lang="en-US" sz="900" b="0" i="0" u="none" strike="noStrike" kern="1200" cap="all" spc="10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44FEE7D-D0BC-9E18-3FDB-525A1BC4E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2912" y="6572690"/>
            <a:ext cx="4114800" cy="22671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 and Proprietary Information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15BC02-3193-21FD-7789-ED6413F93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468" y="1352334"/>
            <a:ext cx="4027765" cy="46292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6411E99-A78F-86A5-EE1F-EC9D11138EF9}"/>
              </a:ext>
            </a:extLst>
          </p:cNvPr>
          <p:cNvSpPr/>
          <p:nvPr/>
        </p:nvSpPr>
        <p:spPr>
          <a:xfrm>
            <a:off x="761400" y="1352334"/>
            <a:ext cx="5329287" cy="1967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Riverside Medical Clinic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Optum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UCI University Physicians &amp; Surgeons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Regal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Medical Group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293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609600" y="295992"/>
            <a:ext cx="10820399" cy="703612"/>
          </a:xfrm>
          <a:prstGeom prst="rect">
            <a:avLst/>
          </a:prstGeom>
        </p:spPr>
        <p:txBody>
          <a:bodyPr vert="horz" wrap="square" lIns="0" tIns="11007" rIns="0" bIns="0" rtlCol="0" anchor="t" anchorCtr="0">
            <a:spAutoFit/>
          </a:bodyPr>
          <a:lstStyle/>
          <a:p>
            <a:pPr algn="l"/>
            <a:r>
              <a:rPr lang="en-US" b="1" spc="10">
                <a:latin typeface="+mj-lt"/>
                <a:cs typeface="Arial" panose="020B0604020202020204" pitchFamily="34" charset="0"/>
              </a:rPr>
              <a:t>Health Net Doula Program </a:t>
            </a:r>
            <a:br>
              <a:rPr lang="en-US" sz="1800" b="0" i="0" u="none" strike="noStrike" baseline="0">
                <a:solidFill>
                  <a:srgbClr val="000000"/>
                </a:solidFill>
              </a:rPr>
            </a:br>
            <a:r>
              <a:rPr kumimoji="0" lang="en-US" sz="1800" u="none" strike="noStrike" kern="0" cap="none" spc="17" normalizeH="0" baseline="0" noProof="0">
                <a:ln>
                  <a:noFill/>
                </a:ln>
                <a:solidFill>
                  <a:srgbClr val="202529"/>
                </a:solidFill>
                <a:effectLst/>
                <a:uLnTx/>
                <a:uFillTx/>
                <a:latin typeface="Calibri" panose="020F0502020204030204"/>
                <a:ea typeface="+mn-ea"/>
                <a:cs typeface="Gill Sans MT"/>
              </a:rPr>
              <a:t>Doulas support the all-around needs of pregnant and postpartum persons </a:t>
            </a:r>
            <a:endParaRPr lang="en-US" spc="10"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600" y="1464253"/>
            <a:ext cx="6629400" cy="499367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algn="l"/>
            <a:r>
              <a:rPr lang="en-US" sz="1800" b="1" i="1" u="none" strike="noStrike" baseline="0">
                <a:solidFill>
                  <a:srgbClr val="000000"/>
                </a:solidFill>
              </a:rPr>
              <a:t>Doula </a:t>
            </a:r>
            <a:r>
              <a:rPr lang="en-US" b="1" i="1">
                <a:solidFill>
                  <a:srgbClr val="000000"/>
                </a:solidFill>
              </a:rPr>
              <a:t>P</a:t>
            </a:r>
            <a:r>
              <a:rPr lang="en-US" sz="1800" b="1" i="1" u="none" strike="noStrike" baseline="0">
                <a:solidFill>
                  <a:srgbClr val="000000"/>
                </a:solidFill>
              </a:rPr>
              <a:t>rogram Coverage</a:t>
            </a:r>
            <a:endParaRPr lang="en-US" sz="1800" b="0" i="1" u="none" strike="noStrike" baseline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>
                <a:solidFill>
                  <a:srgbClr val="000000"/>
                </a:solidFill>
              </a:rPr>
              <a:t>One visit with a doula to get to know each other.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>
                <a:solidFill>
                  <a:srgbClr val="000000"/>
                </a:solidFill>
              </a:rPr>
              <a:t>Up to eight more visits that can happen during the pregnancy and postpartum.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>
                <a:solidFill>
                  <a:srgbClr val="000000"/>
                </a:solidFill>
              </a:rPr>
              <a:t>Support during labor and birth.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>
                <a:solidFill>
                  <a:srgbClr val="000000"/>
                </a:solidFill>
              </a:rPr>
              <a:t>Up to two, three-hour postpartum visits after the end of a pregnancy.</a:t>
            </a:r>
          </a:p>
          <a:p>
            <a:pPr algn="l"/>
            <a:endParaRPr kumimoji="0" lang="en-US" kern="0" cap="none" spc="17" normalizeH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Gill Sans MT"/>
            </a:endParaRPr>
          </a:p>
          <a:p>
            <a:pPr algn="l"/>
            <a:r>
              <a:rPr lang="en-US" sz="1800" b="1" i="1" u="none" strike="noStrike" baseline="0">
                <a:solidFill>
                  <a:srgbClr val="000000"/>
                </a:solidFill>
              </a:rPr>
              <a:t>How you can find a Doula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>
                <a:solidFill>
                  <a:schemeClr val="tx2"/>
                </a:solidFill>
              </a:rPr>
              <a:t>Visit healthnet.com/uc &gt; </a:t>
            </a:r>
            <a:r>
              <a:rPr lang="en-US" sz="1800" b="0" i="1" u="none" strike="noStrike" baseline="0">
                <a:solidFill>
                  <a:schemeClr val="tx2"/>
                </a:solidFill>
              </a:rPr>
              <a:t>Find a Provider</a:t>
            </a:r>
            <a:r>
              <a:rPr lang="en-US" sz="1800" b="0" i="0" u="none" strike="noStrike" baseline="0">
                <a:solidFill>
                  <a:schemeClr val="tx2"/>
                </a:solidFill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>
                <a:solidFill>
                  <a:schemeClr val="tx2"/>
                </a:solidFill>
              </a:rPr>
              <a:t>Enter a location </a:t>
            </a:r>
            <a:r>
              <a:rPr lang="en-US" sz="1800" b="0" i="0" u="none" strike="noStrike" baseline="0">
                <a:solidFill>
                  <a:schemeClr val="tx2"/>
                </a:solidFill>
              </a:rPr>
              <a:t>(street address, city, county, or state) and click on </a:t>
            </a:r>
            <a:r>
              <a:rPr lang="en-US" sz="1800" b="0" i="1" u="none" strike="noStrike" baseline="0">
                <a:solidFill>
                  <a:schemeClr val="tx2"/>
                </a:solidFill>
              </a:rPr>
              <a:t>Select your plan</a:t>
            </a:r>
            <a:r>
              <a:rPr lang="en-US" sz="1800" b="0" i="0" u="none" strike="noStrike" baseline="0">
                <a:solidFill>
                  <a:schemeClr val="tx2"/>
                </a:solidFill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>
                <a:solidFill>
                  <a:schemeClr val="tx2"/>
                </a:solidFill>
              </a:rPr>
              <a:t>Select</a:t>
            </a:r>
            <a:r>
              <a:rPr lang="en-US" sz="1800" b="0" i="0" u="none" strike="noStrike" baseline="0">
                <a:solidFill>
                  <a:schemeClr val="tx2"/>
                </a:solidFill>
              </a:rPr>
              <a:t> your health plan or network, </a:t>
            </a:r>
            <a:r>
              <a:rPr lang="en-US" sz="1800" b="1" i="0" u="none" strike="noStrike" baseline="0">
                <a:solidFill>
                  <a:schemeClr val="tx2"/>
                </a:solidFill>
              </a:rPr>
              <a:t>Blue &amp; Gold HMO </a:t>
            </a:r>
            <a:r>
              <a:rPr lang="en-US" sz="1800" b="0" i="0" u="none" strike="noStrike" baseline="0">
                <a:solidFill>
                  <a:schemeClr val="tx2"/>
                </a:solidFill>
              </a:rPr>
              <a:t>and then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>
                <a:solidFill>
                  <a:schemeClr val="tx2"/>
                </a:solidFill>
              </a:rPr>
              <a:t>click </a:t>
            </a:r>
            <a:r>
              <a:rPr lang="en-US" sz="1800" b="0" i="1" u="none" strike="noStrike" baseline="0">
                <a:solidFill>
                  <a:schemeClr val="tx2"/>
                </a:solidFill>
              </a:rPr>
              <a:t>Continue</a:t>
            </a:r>
            <a:endParaRPr lang="en-US" sz="1800" b="0" i="0" u="none" strike="noStrike" baseline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>
                <a:solidFill>
                  <a:schemeClr val="tx2"/>
                </a:solidFill>
              </a:rPr>
              <a:t>Choose</a:t>
            </a:r>
            <a:r>
              <a:rPr lang="en-US" sz="1800" b="0" i="0" u="none" strike="noStrike" baseline="0">
                <a:solidFill>
                  <a:schemeClr val="tx2"/>
                </a:solidFill>
              </a:rPr>
              <a:t> </a:t>
            </a:r>
            <a:r>
              <a:rPr lang="en-US" sz="1800" b="0" i="1" u="none" strike="noStrike" baseline="0">
                <a:solidFill>
                  <a:schemeClr val="tx2"/>
                </a:solidFill>
              </a:rPr>
              <a:t>Medical Facilities</a:t>
            </a:r>
            <a:r>
              <a:rPr lang="en-US" sz="1800" b="0" i="0" u="none" strike="noStrike" baseline="0">
                <a:solidFill>
                  <a:schemeClr val="tx2"/>
                </a:solidFill>
              </a:rPr>
              <a:t>, then </a:t>
            </a:r>
            <a:r>
              <a:rPr lang="en-US" sz="1800" b="0" i="1" u="none" strike="noStrike" baseline="0">
                <a:solidFill>
                  <a:schemeClr val="tx2"/>
                </a:solidFill>
              </a:rPr>
              <a:t>Clinic or Urgent Care</a:t>
            </a:r>
            <a:r>
              <a:rPr lang="en-US" sz="1800" b="0" i="0" u="none" strike="noStrike" baseline="0">
                <a:solidFill>
                  <a:schemeClr val="tx2"/>
                </a:solidFill>
              </a:rPr>
              <a:t>, then use the drop down to select a specialty of </a:t>
            </a:r>
            <a:r>
              <a:rPr lang="en-US" sz="1800" b="0" i="1" u="none" strike="noStrike" baseline="0">
                <a:solidFill>
                  <a:schemeClr val="tx2"/>
                </a:solidFill>
              </a:rPr>
              <a:t>Doula</a:t>
            </a:r>
            <a:r>
              <a:rPr lang="en-US" sz="1800" b="0" i="0" u="none" strike="noStrike" baseline="0">
                <a:solidFill>
                  <a:schemeClr val="tx2"/>
                </a:solidFill>
              </a:rPr>
              <a:t>.</a:t>
            </a:r>
          </a:p>
          <a:p>
            <a:pPr algn="l"/>
            <a:endParaRPr lang="en-US" sz="1800" b="0" i="0" u="none" strike="noStrike" baseline="0">
              <a:solidFill>
                <a:srgbClr val="FF0000"/>
              </a:solidFill>
            </a:endParaRPr>
          </a:p>
          <a:p>
            <a:pPr algn="l"/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Tahoma"/>
            </a:endParaRP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BF5A01CF-68E6-92E2-0356-5707AA52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2912" y="6572690"/>
            <a:ext cx="4114800" cy="2267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Confidential and Proprietary Information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E8351D-3503-BB11-042F-640A01793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510" y="1464253"/>
            <a:ext cx="3479180" cy="3992137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E130154-6465-4F62-E0D5-47D3197E2E07}"/>
              </a:ext>
            </a:extLst>
          </p:cNvPr>
          <p:cNvSpPr txBox="1">
            <a:spLocks/>
          </p:cNvSpPr>
          <p:nvPr/>
        </p:nvSpPr>
        <p:spPr>
          <a:xfrm>
            <a:off x="8836599" y="6521811"/>
            <a:ext cx="2743200" cy="2267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kern="1200" cap="all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350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›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7DC6EF8-7239-44B8-A009-F3DF16CC696E}" type="slidenum">
              <a:rPr lang="en-US" sz="900" smtClean="0"/>
              <a:pPr algn="r"/>
              <a:t>19</a:t>
            </a:fld>
            <a:endParaRPr lang="en-US" sz="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822D76-E10D-A641-8B9F-75866E3A1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14" y="320164"/>
            <a:ext cx="10978219" cy="1007311"/>
          </a:xfrm>
        </p:spPr>
        <p:txBody>
          <a:bodyPr>
            <a:normAutofit/>
          </a:bodyPr>
          <a:lstStyle/>
          <a:p>
            <a:r>
              <a:rPr lang="en-US" sz="3200" b="1">
                <a:latin typeface="+mj-lt"/>
              </a:rPr>
              <a:t>Why Health Net?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560014" y="887504"/>
            <a:ext cx="9701213" cy="338137"/>
          </a:xfrm>
        </p:spPr>
        <p:txBody>
          <a:bodyPr>
            <a:normAutofit/>
          </a:bodyPr>
          <a:lstStyle/>
          <a:p>
            <a:r>
              <a:rPr lang="en-US" sz="2000"/>
              <a:t>CHOOSE UC BLUE &amp; GOLD FOR 2026!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09AFAA9-BD72-4D66-9DFE-046F7840E1B2}"/>
              </a:ext>
            </a:extLst>
          </p:cNvPr>
          <p:cNvSpPr/>
          <p:nvPr/>
        </p:nvSpPr>
        <p:spPr>
          <a:xfrm>
            <a:off x="2003963" y="1369047"/>
            <a:ext cx="9271000" cy="63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Affordable premiums, $0 deductible/fixed or predictable copays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8C68047-CC73-4E19-B1B3-B7FB9CBD81A7}"/>
              </a:ext>
            </a:extLst>
          </p:cNvPr>
          <p:cNvSpPr/>
          <p:nvPr/>
        </p:nvSpPr>
        <p:spPr>
          <a:xfrm>
            <a:off x="1959288" y="2172525"/>
            <a:ext cx="9271000" cy="63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Broad choice of providers - including all UC medical centers and physician groups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ED505DD-6E94-4486-812E-74F8F3D51B0D}"/>
              </a:ext>
            </a:extLst>
          </p:cNvPr>
          <p:cNvSpPr/>
          <p:nvPr/>
        </p:nvSpPr>
        <p:spPr>
          <a:xfrm>
            <a:off x="1967177" y="4567008"/>
            <a:ext cx="9136933" cy="707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Dedicated Health Benefit Navigators – personalized navigation for high-touch service 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C4A05C1-1206-482C-94DF-55E369FE90AA}"/>
              </a:ext>
            </a:extLst>
          </p:cNvPr>
          <p:cNvSpPr/>
          <p:nvPr/>
        </p:nvSpPr>
        <p:spPr>
          <a:xfrm>
            <a:off x="1965863" y="3060183"/>
            <a:ext cx="9271000" cy="63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Teladoc Telehealth appointments available 24/7 for $0 copay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B6FC132-90FE-4798-8DCA-8B25993C9235}"/>
              </a:ext>
            </a:extLst>
          </p:cNvPr>
          <p:cNvSpPr/>
          <p:nvPr/>
        </p:nvSpPr>
        <p:spPr>
          <a:xfrm>
            <a:off x="1990825" y="3836126"/>
            <a:ext cx="9271000" cy="63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Eat Right Now© - Mindful Eating, Weight Loss and Diabetes Prevention</a:t>
            </a:r>
          </a:p>
        </p:txBody>
      </p:sp>
      <p:grpSp>
        <p:nvGrpSpPr>
          <p:cNvPr id="186" name="Group 13">
            <a:extLst>
              <a:ext uri="{FF2B5EF4-FFF2-40B4-BE49-F238E27FC236}">
                <a16:creationId xmlns:a16="http://schemas.microsoft.com/office/drawing/2014/main" id="{3BE40EFF-AA58-4012-857E-80EC85563E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69261" y="1499910"/>
            <a:ext cx="461901" cy="524448"/>
            <a:chOff x="1" y="-1"/>
            <a:chExt cx="2533" cy="2876"/>
          </a:xfrm>
          <a:solidFill>
            <a:srgbClr val="AAC832"/>
          </a:solidFill>
        </p:grpSpPr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AA60D29D-F49D-4EDF-B321-60A547471C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" y="-1"/>
              <a:ext cx="2187" cy="2876"/>
            </a:xfrm>
            <a:custGeom>
              <a:avLst/>
              <a:gdLst>
                <a:gd name="T0" fmla="*/ 214 w 1162"/>
                <a:gd name="T1" fmla="*/ 0 h 1530"/>
                <a:gd name="T2" fmla="*/ 0 w 1162"/>
                <a:gd name="T3" fmla="*/ 214 h 1530"/>
                <a:gd name="T4" fmla="*/ 0 w 1162"/>
                <a:gd name="T5" fmla="*/ 1432 h 1530"/>
                <a:gd name="T6" fmla="*/ 130 w 1162"/>
                <a:gd name="T7" fmla="*/ 1530 h 1530"/>
                <a:gd name="T8" fmla="*/ 273 w 1162"/>
                <a:gd name="T9" fmla="*/ 1423 h 1530"/>
                <a:gd name="T10" fmla="*/ 314 w 1162"/>
                <a:gd name="T11" fmla="*/ 1423 h 1530"/>
                <a:gd name="T12" fmla="*/ 457 w 1162"/>
                <a:gd name="T13" fmla="*/ 1530 h 1530"/>
                <a:gd name="T14" fmla="*/ 599 w 1162"/>
                <a:gd name="T15" fmla="*/ 1423 h 1530"/>
                <a:gd name="T16" fmla="*/ 640 w 1162"/>
                <a:gd name="T17" fmla="*/ 1423 h 1530"/>
                <a:gd name="T18" fmla="*/ 783 w 1162"/>
                <a:gd name="T19" fmla="*/ 1530 h 1530"/>
                <a:gd name="T20" fmla="*/ 913 w 1162"/>
                <a:gd name="T21" fmla="*/ 1432 h 1530"/>
                <a:gd name="T22" fmla="*/ 918 w 1162"/>
                <a:gd name="T23" fmla="*/ 214 h 1530"/>
                <a:gd name="T24" fmla="*/ 1162 w 1162"/>
                <a:gd name="T25" fmla="*/ 0 h 1530"/>
                <a:gd name="T26" fmla="*/ 214 w 1162"/>
                <a:gd name="T27" fmla="*/ 0 h 1530"/>
                <a:gd name="T28" fmla="*/ 428 w 1162"/>
                <a:gd name="T29" fmla="*/ 382 h 1530"/>
                <a:gd name="T30" fmla="*/ 459 w 1162"/>
                <a:gd name="T31" fmla="*/ 412 h 1530"/>
                <a:gd name="T32" fmla="*/ 459 w 1162"/>
                <a:gd name="T33" fmla="*/ 413 h 1530"/>
                <a:gd name="T34" fmla="*/ 459 w 1162"/>
                <a:gd name="T35" fmla="*/ 504 h 1530"/>
                <a:gd name="T36" fmla="*/ 459 w 1162"/>
                <a:gd name="T37" fmla="*/ 507 h 1530"/>
                <a:gd name="T38" fmla="*/ 571 w 1162"/>
                <a:gd name="T39" fmla="*/ 592 h 1530"/>
                <a:gd name="T40" fmla="*/ 558 w 1162"/>
                <a:gd name="T41" fmla="*/ 633 h 1530"/>
                <a:gd name="T42" fmla="*/ 517 w 1162"/>
                <a:gd name="T43" fmla="*/ 621 h 1530"/>
                <a:gd name="T44" fmla="*/ 515 w 1162"/>
                <a:gd name="T45" fmla="*/ 617 h 1530"/>
                <a:gd name="T46" fmla="*/ 414 w 1162"/>
                <a:gd name="T47" fmla="*/ 568 h 1530"/>
                <a:gd name="T48" fmla="*/ 356 w 1162"/>
                <a:gd name="T49" fmla="*/ 654 h 1530"/>
                <a:gd name="T50" fmla="*/ 382 w 1162"/>
                <a:gd name="T51" fmla="*/ 703 h 1530"/>
                <a:gd name="T52" fmla="*/ 427 w 1162"/>
                <a:gd name="T53" fmla="*/ 720 h 1530"/>
                <a:gd name="T54" fmla="*/ 579 w 1162"/>
                <a:gd name="T55" fmla="*/ 828 h 1530"/>
                <a:gd name="T56" fmla="*/ 579 w 1162"/>
                <a:gd name="T57" fmla="*/ 829 h 1530"/>
                <a:gd name="T58" fmla="*/ 478 w 1162"/>
                <a:gd name="T59" fmla="*/ 988 h 1530"/>
                <a:gd name="T60" fmla="*/ 459 w 1162"/>
                <a:gd name="T61" fmla="*/ 992 h 1530"/>
                <a:gd name="T62" fmla="*/ 459 w 1162"/>
                <a:gd name="T63" fmla="*/ 994 h 1530"/>
                <a:gd name="T64" fmla="*/ 459 w 1162"/>
                <a:gd name="T65" fmla="*/ 1085 h 1530"/>
                <a:gd name="T66" fmla="*/ 431 w 1162"/>
                <a:gd name="T67" fmla="*/ 1118 h 1530"/>
                <a:gd name="T68" fmla="*/ 398 w 1162"/>
                <a:gd name="T69" fmla="*/ 1091 h 1530"/>
                <a:gd name="T70" fmla="*/ 398 w 1162"/>
                <a:gd name="T71" fmla="*/ 1085 h 1530"/>
                <a:gd name="T72" fmla="*/ 398 w 1162"/>
                <a:gd name="T73" fmla="*/ 994 h 1530"/>
                <a:gd name="T74" fmla="*/ 398 w 1162"/>
                <a:gd name="T75" fmla="*/ 989 h 1530"/>
                <a:gd name="T76" fmla="*/ 303 w 1162"/>
                <a:gd name="T77" fmla="*/ 900 h 1530"/>
                <a:gd name="T78" fmla="*/ 320 w 1162"/>
                <a:gd name="T79" fmla="*/ 861 h 1530"/>
                <a:gd name="T80" fmla="*/ 360 w 1162"/>
                <a:gd name="T81" fmla="*/ 878 h 1530"/>
                <a:gd name="T82" fmla="*/ 361 w 1162"/>
                <a:gd name="T83" fmla="*/ 882 h 1530"/>
                <a:gd name="T84" fmla="*/ 460 w 1162"/>
                <a:gd name="T85" fmla="*/ 929 h 1530"/>
                <a:gd name="T86" fmla="*/ 519 w 1162"/>
                <a:gd name="T87" fmla="*/ 842 h 1530"/>
                <a:gd name="T88" fmla="*/ 432 w 1162"/>
                <a:gd name="T89" fmla="*/ 782 h 1530"/>
                <a:gd name="T90" fmla="*/ 431 w 1162"/>
                <a:gd name="T91" fmla="*/ 782 h 1530"/>
                <a:gd name="T92" fmla="*/ 339 w 1162"/>
                <a:gd name="T93" fmla="*/ 747 h 1530"/>
                <a:gd name="T94" fmla="*/ 297 w 1162"/>
                <a:gd name="T95" fmla="*/ 668 h 1530"/>
                <a:gd name="T96" fmla="*/ 296 w 1162"/>
                <a:gd name="T97" fmla="*/ 667 h 1530"/>
                <a:gd name="T98" fmla="*/ 397 w 1162"/>
                <a:gd name="T99" fmla="*/ 508 h 1530"/>
                <a:gd name="T100" fmla="*/ 398 w 1162"/>
                <a:gd name="T101" fmla="*/ 508 h 1530"/>
                <a:gd name="T102" fmla="*/ 398 w 1162"/>
                <a:gd name="T103" fmla="*/ 504 h 1530"/>
                <a:gd name="T104" fmla="*/ 398 w 1162"/>
                <a:gd name="T105" fmla="*/ 413 h 1530"/>
                <a:gd name="T106" fmla="*/ 425 w 1162"/>
                <a:gd name="T107" fmla="*/ 382 h 1530"/>
                <a:gd name="T108" fmla="*/ 428 w 1162"/>
                <a:gd name="T109" fmla="*/ 382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2" h="1530">
                  <a:moveTo>
                    <a:pt x="214" y="0"/>
                  </a:moveTo>
                  <a:cubicBezTo>
                    <a:pt x="96" y="0"/>
                    <a:pt x="0" y="96"/>
                    <a:pt x="0" y="214"/>
                  </a:cubicBezTo>
                  <a:cubicBezTo>
                    <a:pt x="1" y="621"/>
                    <a:pt x="0" y="1432"/>
                    <a:pt x="0" y="1432"/>
                  </a:cubicBezTo>
                  <a:cubicBezTo>
                    <a:pt x="130" y="1530"/>
                    <a:pt x="130" y="1530"/>
                    <a:pt x="130" y="1530"/>
                  </a:cubicBezTo>
                  <a:cubicBezTo>
                    <a:pt x="273" y="1423"/>
                    <a:pt x="273" y="1423"/>
                    <a:pt x="273" y="1423"/>
                  </a:cubicBezTo>
                  <a:cubicBezTo>
                    <a:pt x="285" y="1414"/>
                    <a:pt x="302" y="1414"/>
                    <a:pt x="314" y="1423"/>
                  </a:cubicBezTo>
                  <a:cubicBezTo>
                    <a:pt x="457" y="1530"/>
                    <a:pt x="457" y="1530"/>
                    <a:pt x="457" y="1530"/>
                  </a:cubicBezTo>
                  <a:cubicBezTo>
                    <a:pt x="599" y="1423"/>
                    <a:pt x="599" y="1423"/>
                    <a:pt x="599" y="1423"/>
                  </a:cubicBezTo>
                  <a:cubicBezTo>
                    <a:pt x="611" y="1414"/>
                    <a:pt x="628" y="1414"/>
                    <a:pt x="640" y="1423"/>
                  </a:cubicBezTo>
                  <a:cubicBezTo>
                    <a:pt x="783" y="1530"/>
                    <a:pt x="783" y="1530"/>
                    <a:pt x="783" y="1530"/>
                  </a:cubicBezTo>
                  <a:cubicBezTo>
                    <a:pt x="913" y="1432"/>
                    <a:pt x="913" y="1432"/>
                    <a:pt x="913" y="1432"/>
                  </a:cubicBezTo>
                  <a:cubicBezTo>
                    <a:pt x="913" y="1021"/>
                    <a:pt x="918" y="626"/>
                    <a:pt x="918" y="214"/>
                  </a:cubicBezTo>
                  <a:cubicBezTo>
                    <a:pt x="918" y="96"/>
                    <a:pt x="1043" y="0"/>
                    <a:pt x="1162" y="0"/>
                  </a:cubicBezTo>
                  <a:lnTo>
                    <a:pt x="214" y="0"/>
                  </a:lnTo>
                  <a:close/>
                  <a:moveTo>
                    <a:pt x="428" y="382"/>
                  </a:moveTo>
                  <a:cubicBezTo>
                    <a:pt x="445" y="381"/>
                    <a:pt x="459" y="395"/>
                    <a:pt x="459" y="412"/>
                  </a:cubicBezTo>
                  <a:cubicBezTo>
                    <a:pt x="459" y="412"/>
                    <a:pt x="459" y="413"/>
                    <a:pt x="459" y="413"/>
                  </a:cubicBezTo>
                  <a:cubicBezTo>
                    <a:pt x="459" y="504"/>
                    <a:pt x="459" y="504"/>
                    <a:pt x="459" y="504"/>
                  </a:cubicBezTo>
                  <a:cubicBezTo>
                    <a:pt x="459" y="505"/>
                    <a:pt x="459" y="506"/>
                    <a:pt x="459" y="507"/>
                  </a:cubicBezTo>
                  <a:cubicBezTo>
                    <a:pt x="507" y="516"/>
                    <a:pt x="550" y="546"/>
                    <a:pt x="571" y="592"/>
                  </a:cubicBezTo>
                  <a:cubicBezTo>
                    <a:pt x="579" y="607"/>
                    <a:pt x="573" y="625"/>
                    <a:pt x="558" y="633"/>
                  </a:cubicBezTo>
                  <a:cubicBezTo>
                    <a:pt x="543" y="641"/>
                    <a:pt x="525" y="636"/>
                    <a:pt x="517" y="621"/>
                  </a:cubicBezTo>
                  <a:cubicBezTo>
                    <a:pt x="516" y="620"/>
                    <a:pt x="516" y="618"/>
                    <a:pt x="515" y="617"/>
                  </a:cubicBezTo>
                  <a:cubicBezTo>
                    <a:pt x="499" y="581"/>
                    <a:pt x="457" y="561"/>
                    <a:pt x="414" y="568"/>
                  </a:cubicBezTo>
                  <a:cubicBezTo>
                    <a:pt x="371" y="581"/>
                    <a:pt x="348" y="614"/>
                    <a:pt x="356" y="654"/>
                  </a:cubicBezTo>
                  <a:cubicBezTo>
                    <a:pt x="360" y="672"/>
                    <a:pt x="369" y="691"/>
                    <a:pt x="382" y="703"/>
                  </a:cubicBezTo>
                  <a:cubicBezTo>
                    <a:pt x="394" y="715"/>
                    <a:pt x="407" y="722"/>
                    <a:pt x="427" y="720"/>
                  </a:cubicBezTo>
                  <a:cubicBezTo>
                    <a:pt x="499" y="714"/>
                    <a:pt x="564" y="762"/>
                    <a:pt x="579" y="828"/>
                  </a:cubicBezTo>
                  <a:cubicBezTo>
                    <a:pt x="579" y="828"/>
                    <a:pt x="579" y="829"/>
                    <a:pt x="579" y="829"/>
                  </a:cubicBezTo>
                  <a:cubicBezTo>
                    <a:pt x="593" y="900"/>
                    <a:pt x="548" y="967"/>
                    <a:pt x="478" y="988"/>
                  </a:cubicBezTo>
                  <a:cubicBezTo>
                    <a:pt x="472" y="990"/>
                    <a:pt x="465" y="991"/>
                    <a:pt x="459" y="992"/>
                  </a:cubicBezTo>
                  <a:cubicBezTo>
                    <a:pt x="459" y="993"/>
                    <a:pt x="459" y="993"/>
                    <a:pt x="459" y="994"/>
                  </a:cubicBezTo>
                  <a:cubicBezTo>
                    <a:pt x="459" y="1085"/>
                    <a:pt x="459" y="1085"/>
                    <a:pt x="459" y="1085"/>
                  </a:cubicBezTo>
                  <a:cubicBezTo>
                    <a:pt x="460" y="1102"/>
                    <a:pt x="448" y="1117"/>
                    <a:pt x="431" y="1118"/>
                  </a:cubicBezTo>
                  <a:cubicBezTo>
                    <a:pt x="414" y="1120"/>
                    <a:pt x="399" y="1108"/>
                    <a:pt x="398" y="1091"/>
                  </a:cubicBezTo>
                  <a:cubicBezTo>
                    <a:pt x="398" y="1089"/>
                    <a:pt x="398" y="1087"/>
                    <a:pt x="398" y="1085"/>
                  </a:cubicBezTo>
                  <a:cubicBezTo>
                    <a:pt x="398" y="994"/>
                    <a:pt x="398" y="994"/>
                    <a:pt x="398" y="994"/>
                  </a:cubicBezTo>
                  <a:cubicBezTo>
                    <a:pt x="398" y="993"/>
                    <a:pt x="398" y="991"/>
                    <a:pt x="398" y="989"/>
                  </a:cubicBezTo>
                  <a:cubicBezTo>
                    <a:pt x="355" y="978"/>
                    <a:pt x="317" y="947"/>
                    <a:pt x="303" y="900"/>
                  </a:cubicBezTo>
                  <a:cubicBezTo>
                    <a:pt x="297" y="885"/>
                    <a:pt x="305" y="867"/>
                    <a:pt x="320" y="861"/>
                  </a:cubicBezTo>
                  <a:cubicBezTo>
                    <a:pt x="336" y="855"/>
                    <a:pt x="354" y="862"/>
                    <a:pt x="360" y="878"/>
                  </a:cubicBezTo>
                  <a:cubicBezTo>
                    <a:pt x="361" y="880"/>
                    <a:pt x="361" y="881"/>
                    <a:pt x="361" y="882"/>
                  </a:cubicBezTo>
                  <a:cubicBezTo>
                    <a:pt x="373" y="921"/>
                    <a:pt x="418" y="942"/>
                    <a:pt x="460" y="929"/>
                  </a:cubicBezTo>
                  <a:cubicBezTo>
                    <a:pt x="504" y="916"/>
                    <a:pt x="526" y="882"/>
                    <a:pt x="519" y="842"/>
                  </a:cubicBezTo>
                  <a:cubicBezTo>
                    <a:pt x="510" y="807"/>
                    <a:pt x="473" y="777"/>
                    <a:pt x="432" y="782"/>
                  </a:cubicBezTo>
                  <a:cubicBezTo>
                    <a:pt x="432" y="782"/>
                    <a:pt x="432" y="782"/>
                    <a:pt x="431" y="782"/>
                  </a:cubicBezTo>
                  <a:cubicBezTo>
                    <a:pt x="394" y="784"/>
                    <a:pt x="361" y="769"/>
                    <a:pt x="339" y="747"/>
                  </a:cubicBezTo>
                  <a:cubicBezTo>
                    <a:pt x="316" y="724"/>
                    <a:pt x="303" y="696"/>
                    <a:pt x="297" y="668"/>
                  </a:cubicBezTo>
                  <a:cubicBezTo>
                    <a:pt x="297" y="667"/>
                    <a:pt x="296" y="667"/>
                    <a:pt x="296" y="667"/>
                  </a:cubicBezTo>
                  <a:cubicBezTo>
                    <a:pt x="282" y="596"/>
                    <a:pt x="328" y="529"/>
                    <a:pt x="397" y="508"/>
                  </a:cubicBezTo>
                  <a:cubicBezTo>
                    <a:pt x="398" y="508"/>
                    <a:pt x="398" y="508"/>
                    <a:pt x="398" y="508"/>
                  </a:cubicBezTo>
                  <a:cubicBezTo>
                    <a:pt x="398" y="506"/>
                    <a:pt x="398" y="505"/>
                    <a:pt x="398" y="504"/>
                  </a:cubicBezTo>
                  <a:cubicBezTo>
                    <a:pt x="398" y="413"/>
                    <a:pt x="398" y="413"/>
                    <a:pt x="398" y="413"/>
                  </a:cubicBezTo>
                  <a:cubicBezTo>
                    <a:pt x="397" y="397"/>
                    <a:pt x="409" y="383"/>
                    <a:pt x="425" y="382"/>
                  </a:cubicBezTo>
                  <a:cubicBezTo>
                    <a:pt x="426" y="382"/>
                    <a:pt x="427" y="382"/>
                    <a:pt x="428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AC8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15">
              <a:extLst>
                <a:ext uri="{FF2B5EF4-FFF2-40B4-BE49-F238E27FC236}">
                  <a16:creationId xmlns:a16="http://schemas.microsoft.com/office/drawing/2014/main" id="{5DECB667-A56F-4A9B-8188-B3FF60362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" y="-1"/>
              <a:ext cx="691" cy="637"/>
            </a:xfrm>
            <a:custGeom>
              <a:avLst/>
              <a:gdLst>
                <a:gd name="T0" fmla="*/ 0 w 367"/>
                <a:gd name="T1" fmla="*/ 339 h 339"/>
                <a:gd name="T2" fmla="*/ 367 w 367"/>
                <a:gd name="T3" fmla="*/ 337 h 339"/>
                <a:gd name="T4" fmla="*/ 367 w 367"/>
                <a:gd name="T5" fmla="*/ 184 h 339"/>
                <a:gd name="T6" fmla="*/ 183 w 367"/>
                <a:gd name="T7" fmla="*/ 0 h 339"/>
                <a:gd name="T8" fmla="*/ 0 w 367"/>
                <a:gd name="T9" fmla="*/ 184 h 339"/>
                <a:gd name="T10" fmla="*/ 0 w 367"/>
                <a:gd name="T11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339">
                  <a:moveTo>
                    <a:pt x="0" y="339"/>
                  </a:moveTo>
                  <a:cubicBezTo>
                    <a:pt x="367" y="337"/>
                    <a:pt x="367" y="337"/>
                    <a:pt x="367" y="337"/>
                  </a:cubicBezTo>
                  <a:cubicBezTo>
                    <a:pt x="367" y="184"/>
                    <a:pt x="367" y="184"/>
                    <a:pt x="367" y="184"/>
                  </a:cubicBezTo>
                  <a:cubicBezTo>
                    <a:pt x="367" y="82"/>
                    <a:pt x="285" y="0"/>
                    <a:pt x="183" y="0"/>
                  </a:cubicBezTo>
                  <a:cubicBezTo>
                    <a:pt x="82" y="0"/>
                    <a:pt x="0" y="82"/>
                    <a:pt x="0" y="184"/>
                  </a:cubicBezTo>
                  <a:lnTo>
                    <a:pt x="0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AC8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2" name="Group 4">
            <a:extLst>
              <a:ext uri="{FF2B5EF4-FFF2-40B4-BE49-F238E27FC236}">
                <a16:creationId xmlns:a16="http://schemas.microsoft.com/office/drawing/2014/main" id="{B75CE19D-E8F5-47C1-9220-D7A52B3AD04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12261" y="3049903"/>
            <a:ext cx="494595" cy="543657"/>
            <a:chOff x="911" y="1767"/>
            <a:chExt cx="802" cy="1139"/>
          </a:xfrm>
          <a:solidFill>
            <a:srgbClr val="F58220"/>
          </a:solidFill>
        </p:grpSpPr>
        <p:sp>
          <p:nvSpPr>
            <p:cNvPr id="193" name="Freeform 5">
              <a:extLst>
                <a:ext uri="{FF2B5EF4-FFF2-40B4-BE49-F238E27FC236}">
                  <a16:creationId xmlns:a16="http://schemas.microsoft.com/office/drawing/2014/main" id="{13B69705-A2FC-421D-A22D-DDC752BB7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" y="2243"/>
              <a:ext cx="135" cy="150"/>
            </a:xfrm>
            <a:custGeom>
              <a:avLst/>
              <a:gdLst>
                <a:gd name="T0" fmla="*/ 118 w 262"/>
                <a:gd name="T1" fmla="*/ 291 h 291"/>
                <a:gd name="T2" fmla="*/ 137 w 262"/>
                <a:gd name="T3" fmla="*/ 216 h 291"/>
                <a:gd name="T4" fmla="*/ 139 w 262"/>
                <a:gd name="T5" fmla="*/ 193 h 291"/>
                <a:gd name="T6" fmla="*/ 193 w 262"/>
                <a:gd name="T7" fmla="*/ 114 h 291"/>
                <a:gd name="T8" fmla="*/ 229 w 262"/>
                <a:gd name="T9" fmla="*/ 88 h 291"/>
                <a:gd name="T10" fmla="*/ 252 w 262"/>
                <a:gd name="T11" fmla="*/ 62 h 291"/>
                <a:gd name="T12" fmla="*/ 262 w 262"/>
                <a:gd name="T13" fmla="*/ 0 h 291"/>
                <a:gd name="T14" fmla="*/ 0 w 262"/>
                <a:gd name="T15" fmla="*/ 291 h 291"/>
                <a:gd name="T16" fmla="*/ 2 w 262"/>
                <a:gd name="T17" fmla="*/ 291 h 291"/>
                <a:gd name="T18" fmla="*/ 118 w 262"/>
                <a:gd name="T19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" h="291">
                  <a:moveTo>
                    <a:pt x="118" y="291"/>
                  </a:moveTo>
                  <a:cubicBezTo>
                    <a:pt x="121" y="267"/>
                    <a:pt x="128" y="241"/>
                    <a:pt x="137" y="216"/>
                  </a:cubicBezTo>
                  <a:cubicBezTo>
                    <a:pt x="135" y="208"/>
                    <a:pt x="136" y="200"/>
                    <a:pt x="139" y="193"/>
                  </a:cubicBezTo>
                  <a:cubicBezTo>
                    <a:pt x="154" y="161"/>
                    <a:pt x="172" y="133"/>
                    <a:pt x="193" y="114"/>
                  </a:cubicBezTo>
                  <a:cubicBezTo>
                    <a:pt x="204" y="103"/>
                    <a:pt x="216" y="94"/>
                    <a:pt x="229" y="88"/>
                  </a:cubicBezTo>
                  <a:cubicBezTo>
                    <a:pt x="234" y="77"/>
                    <a:pt x="242" y="67"/>
                    <a:pt x="252" y="62"/>
                  </a:cubicBezTo>
                  <a:cubicBezTo>
                    <a:pt x="253" y="40"/>
                    <a:pt x="256" y="20"/>
                    <a:pt x="262" y="0"/>
                  </a:cubicBezTo>
                  <a:cubicBezTo>
                    <a:pt x="111" y="40"/>
                    <a:pt x="14" y="5"/>
                    <a:pt x="0" y="291"/>
                  </a:cubicBezTo>
                  <a:cubicBezTo>
                    <a:pt x="1" y="291"/>
                    <a:pt x="1" y="291"/>
                    <a:pt x="2" y="291"/>
                  </a:cubicBezTo>
                  <a:lnTo>
                    <a:pt x="118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6">
              <a:extLst>
                <a:ext uri="{FF2B5EF4-FFF2-40B4-BE49-F238E27FC236}">
                  <a16:creationId xmlns:a16="http://schemas.microsoft.com/office/drawing/2014/main" id="{97A431F9-6C29-4341-B8C1-B78C29EF0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" y="2196"/>
              <a:ext cx="523" cy="197"/>
            </a:xfrm>
            <a:custGeom>
              <a:avLst/>
              <a:gdLst>
                <a:gd name="T0" fmla="*/ 1010 w 1010"/>
                <a:gd name="T1" fmla="*/ 381 h 381"/>
                <a:gd name="T2" fmla="*/ 756 w 1010"/>
                <a:gd name="T3" fmla="*/ 92 h 381"/>
                <a:gd name="T4" fmla="*/ 767 w 1010"/>
                <a:gd name="T5" fmla="*/ 155 h 381"/>
                <a:gd name="T6" fmla="*/ 851 w 1010"/>
                <a:gd name="T7" fmla="*/ 259 h 381"/>
                <a:gd name="T8" fmla="*/ 744 w 1010"/>
                <a:gd name="T9" fmla="*/ 366 h 381"/>
                <a:gd name="T10" fmla="*/ 637 w 1010"/>
                <a:gd name="T11" fmla="*/ 259 h 381"/>
                <a:gd name="T12" fmla="*/ 718 w 1010"/>
                <a:gd name="T13" fmla="*/ 155 h 381"/>
                <a:gd name="T14" fmla="*/ 695 w 1010"/>
                <a:gd name="T15" fmla="*/ 74 h 381"/>
                <a:gd name="T16" fmla="*/ 565 w 1010"/>
                <a:gd name="T17" fmla="*/ 0 h 381"/>
                <a:gd name="T18" fmla="*/ 427 w 1010"/>
                <a:gd name="T19" fmla="*/ 296 h 381"/>
                <a:gd name="T20" fmla="*/ 392 w 1010"/>
                <a:gd name="T21" fmla="*/ 188 h 381"/>
                <a:gd name="T22" fmla="*/ 406 w 1010"/>
                <a:gd name="T23" fmla="*/ 162 h 381"/>
                <a:gd name="T24" fmla="*/ 432 w 1010"/>
                <a:gd name="T25" fmla="*/ 100 h 381"/>
                <a:gd name="T26" fmla="*/ 396 w 1010"/>
                <a:gd name="T27" fmla="*/ 67 h 381"/>
                <a:gd name="T28" fmla="*/ 354 w 1010"/>
                <a:gd name="T29" fmla="*/ 67 h 381"/>
                <a:gd name="T30" fmla="*/ 312 w 1010"/>
                <a:gd name="T31" fmla="*/ 67 h 381"/>
                <a:gd name="T32" fmla="*/ 276 w 1010"/>
                <a:gd name="T33" fmla="*/ 100 h 381"/>
                <a:gd name="T34" fmla="*/ 302 w 1010"/>
                <a:gd name="T35" fmla="*/ 162 h 381"/>
                <a:gd name="T36" fmla="*/ 316 w 1010"/>
                <a:gd name="T37" fmla="*/ 188 h 381"/>
                <a:gd name="T38" fmla="*/ 281 w 1010"/>
                <a:gd name="T39" fmla="*/ 296 h 381"/>
                <a:gd name="T40" fmla="*/ 143 w 1010"/>
                <a:gd name="T41" fmla="*/ 0 h 381"/>
                <a:gd name="T42" fmla="*/ 24 w 1010"/>
                <a:gd name="T43" fmla="*/ 69 h 381"/>
                <a:gd name="T44" fmla="*/ 0 w 1010"/>
                <a:gd name="T45" fmla="*/ 152 h 381"/>
                <a:gd name="T46" fmla="*/ 22 w 1010"/>
                <a:gd name="T47" fmla="*/ 176 h 381"/>
                <a:gd name="T48" fmla="*/ 112 w 1010"/>
                <a:gd name="T49" fmla="*/ 278 h 381"/>
                <a:gd name="T50" fmla="*/ 113 w 1010"/>
                <a:gd name="T51" fmla="*/ 304 h 381"/>
                <a:gd name="T52" fmla="*/ 133 w 1010"/>
                <a:gd name="T53" fmla="*/ 381 h 381"/>
                <a:gd name="T54" fmla="*/ 1008 w 1010"/>
                <a:gd name="T55" fmla="*/ 381 h 381"/>
                <a:gd name="T56" fmla="*/ 1010 w 1010"/>
                <a:gd name="T57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10" h="381">
                  <a:moveTo>
                    <a:pt x="1010" y="381"/>
                  </a:moveTo>
                  <a:cubicBezTo>
                    <a:pt x="996" y="100"/>
                    <a:pt x="902" y="128"/>
                    <a:pt x="756" y="92"/>
                  </a:cubicBezTo>
                  <a:cubicBezTo>
                    <a:pt x="762" y="113"/>
                    <a:pt x="766" y="134"/>
                    <a:pt x="767" y="155"/>
                  </a:cubicBezTo>
                  <a:cubicBezTo>
                    <a:pt x="815" y="166"/>
                    <a:pt x="851" y="208"/>
                    <a:pt x="851" y="259"/>
                  </a:cubicBezTo>
                  <a:cubicBezTo>
                    <a:pt x="851" y="318"/>
                    <a:pt x="803" y="366"/>
                    <a:pt x="744" y="366"/>
                  </a:cubicBezTo>
                  <a:cubicBezTo>
                    <a:pt x="685" y="366"/>
                    <a:pt x="637" y="318"/>
                    <a:pt x="637" y="259"/>
                  </a:cubicBezTo>
                  <a:cubicBezTo>
                    <a:pt x="637" y="209"/>
                    <a:pt x="671" y="167"/>
                    <a:pt x="718" y="155"/>
                  </a:cubicBezTo>
                  <a:cubicBezTo>
                    <a:pt x="716" y="127"/>
                    <a:pt x="708" y="99"/>
                    <a:pt x="695" y="74"/>
                  </a:cubicBezTo>
                  <a:cubicBezTo>
                    <a:pt x="655" y="59"/>
                    <a:pt x="611" y="36"/>
                    <a:pt x="565" y="0"/>
                  </a:cubicBezTo>
                  <a:cubicBezTo>
                    <a:pt x="427" y="296"/>
                    <a:pt x="427" y="296"/>
                    <a:pt x="427" y="296"/>
                  </a:cubicBezTo>
                  <a:cubicBezTo>
                    <a:pt x="392" y="188"/>
                    <a:pt x="392" y="188"/>
                    <a:pt x="392" y="188"/>
                  </a:cubicBezTo>
                  <a:cubicBezTo>
                    <a:pt x="399" y="183"/>
                    <a:pt x="404" y="174"/>
                    <a:pt x="406" y="162"/>
                  </a:cubicBezTo>
                  <a:cubicBezTo>
                    <a:pt x="432" y="100"/>
                    <a:pt x="432" y="100"/>
                    <a:pt x="432" y="100"/>
                  </a:cubicBezTo>
                  <a:cubicBezTo>
                    <a:pt x="432" y="82"/>
                    <a:pt x="416" y="67"/>
                    <a:pt x="396" y="67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292" y="67"/>
                    <a:pt x="276" y="82"/>
                    <a:pt x="276" y="100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4" y="174"/>
                    <a:pt x="309" y="183"/>
                    <a:pt x="316" y="188"/>
                  </a:cubicBezTo>
                  <a:cubicBezTo>
                    <a:pt x="281" y="296"/>
                    <a:pt x="281" y="296"/>
                    <a:pt x="281" y="296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01" y="33"/>
                    <a:pt x="61" y="54"/>
                    <a:pt x="24" y="69"/>
                  </a:cubicBezTo>
                  <a:cubicBezTo>
                    <a:pt x="9" y="94"/>
                    <a:pt x="1" y="122"/>
                    <a:pt x="0" y="152"/>
                  </a:cubicBezTo>
                  <a:cubicBezTo>
                    <a:pt x="9" y="157"/>
                    <a:pt x="17" y="166"/>
                    <a:pt x="22" y="176"/>
                  </a:cubicBezTo>
                  <a:cubicBezTo>
                    <a:pt x="57" y="193"/>
                    <a:pt x="88" y="228"/>
                    <a:pt x="112" y="278"/>
                  </a:cubicBezTo>
                  <a:cubicBezTo>
                    <a:pt x="116" y="286"/>
                    <a:pt x="116" y="295"/>
                    <a:pt x="113" y="304"/>
                  </a:cubicBezTo>
                  <a:cubicBezTo>
                    <a:pt x="123" y="329"/>
                    <a:pt x="130" y="356"/>
                    <a:pt x="133" y="381"/>
                  </a:cubicBezTo>
                  <a:cubicBezTo>
                    <a:pt x="1008" y="381"/>
                    <a:pt x="1008" y="381"/>
                    <a:pt x="1008" y="381"/>
                  </a:cubicBezTo>
                  <a:cubicBezTo>
                    <a:pt x="1009" y="381"/>
                    <a:pt x="1009" y="381"/>
                    <a:pt x="1010" y="3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7">
              <a:extLst>
                <a:ext uri="{FF2B5EF4-FFF2-40B4-BE49-F238E27FC236}">
                  <a16:creationId xmlns:a16="http://schemas.microsoft.com/office/drawing/2014/main" id="{B04BB84B-B461-461C-B8D4-27EBFF05B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" y="2318"/>
              <a:ext cx="107" cy="75"/>
            </a:xfrm>
            <a:custGeom>
              <a:avLst/>
              <a:gdLst>
                <a:gd name="T0" fmla="*/ 191 w 207"/>
                <a:gd name="T1" fmla="*/ 87 h 145"/>
                <a:gd name="T2" fmla="*/ 177 w 207"/>
                <a:gd name="T3" fmla="*/ 72 h 145"/>
                <a:gd name="T4" fmla="*/ 105 w 207"/>
                <a:gd name="T5" fmla="*/ 0 h 145"/>
                <a:gd name="T6" fmla="*/ 31 w 207"/>
                <a:gd name="T7" fmla="*/ 76 h 145"/>
                <a:gd name="T8" fmla="*/ 14 w 207"/>
                <a:gd name="T9" fmla="*/ 93 h 145"/>
                <a:gd name="T10" fmla="*/ 0 w 207"/>
                <a:gd name="T11" fmla="*/ 145 h 145"/>
                <a:gd name="T12" fmla="*/ 207 w 207"/>
                <a:gd name="T13" fmla="*/ 145 h 145"/>
                <a:gd name="T14" fmla="*/ 191 w 207"/>
                <a:gd name="T15" fmla="*/ 8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" h="145">
                  <a:moveTo>
                    <a:pt x="191" y="87"/>
                  </a:moveTo>
                  <a:cubicBezTo>
                    <a:pt x="185" y="84"/>
                    <a:pt x="180" y="79"/>
                    <a:pt x="177" y="72"/>
                  </a:cubicBezTo>
                  <a:cubicBezTo>
                    <a:pt x="156" y="28"/>
                    <a:pt x="128" y="0"/>
                    <a:pt x="105" y="0"/>
                  </a:cubicBezTo>
                  <a:cubicBezTo>
                    <a:pt x="81" y="0"/>
                    <a:pt x="51" y="31"/>
                    <a:pt x="31" y="76"/>
                  </a:cubicBezTo>
                  <a:cubicBezTo>
                    <a:pt x="27" y="83"/>
                    <a:pt x="21" y="90"/>
                    <a:pt x="14" y="93"/>
                  </a:cubicBezTo>
                  <a:cubicBezTo>
                    <a:pt x="7" y="110"/>
                    <a:pt x="3" y="128"/>
                    <a:pt x="0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4" y="126"/>
                    <a:pt x="199" y="106"/>
                    <a:pt x="191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8">
              <a:extLst>
                <a:ext uri="{FF2B5EF4-FFF2-40B4-BE49-F238E27FC236}">
                  <a16:creationId xmlns:a16="http://schemas.microsoft.com/office/drawing/2014/main" id="{B49BD6A3-84DB-45E1-9481-B1CE94E43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" y="1767"/>
              <a:ext cx="360" cy="426"/>
            </a:xfrm>
            <a:custGeom>
              <a:avLst/>
              <a:gdLst>
                <a:gd name="T0" fmla="*/ 663 w 696"/>
                <a:gd name="T1" fmla="*/ 304 h 824"/>
                <a:gd name="T2" fmla="*/ 543 w 696"/>
                <a:gd name="T3" fmla="*/ 62 h 824"/>
                <a:gd name="T4" fmla="*/ 349 w 696"/>
                <a:gd name="T5" fmla="*/ 0 h 824"/>
                <a:gd name="T6" fmla="*/ 156 w 696"/>
                <a:gd name="T7" fmla="*/ 60 h 824"/>
                <a:gd name="T8" fmla="*/ 32 w 696"/>
                <a:gd name="T9" fmla="*/ 338 h 824"/>
                <a:gd name="T10" fmla="*/ 31 w 696"/>
                <a:gd name="T11" fmla="*/ 355 h 824"/>
                <a:gd name="T12" fmla="*/ 9 w 696"/>
                <a:gd name="T13" fmla="*/ 461 h 824"/>
                <a:gd name="T14" fmla="*/ 61 w 696"/>
                <a:gd name="T15" fmla="*/ 553 h 824"/>
                <a:gd name="T16" fmla="*/ 349 w 696"/>
                <a:gd name="T17" fmla="*/ 824 h 824"/>
                <a:gd name="T18" fmla="*/ 638 w 696"/>
                <a:gd name="T19" fmla="*/ 552 h 824"/>
                <a:gd name="T20" fmla="*/ 687 w 696"/>
                <a:gd name="T21" fmla="*/ 461 h 824"/>
                <a:gd name="T22" fmla="*/ 668 w 696"/>
                <a:gd name="T23" fmla="*/ 356 h 824"/>
                <a:gd name="T24" fmla="*/ 663 w 696"/>
                <a:gd name="T25" fmla="*/ 304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6" h="824">
                  <a:moveTo>
                    <a:pt x="663" y="304"/>
                  </a:moveTo>
                  <a:cubicBezTo>
                    <a:pt x="655" y="157"/>
                    <a:pt x="610" y="91"/>
                    <a:pt x="543" y="62"/>
                  </a:cubicBezTo>
                  <a:cubicBezTo>
                    <a:pt x="496" y="24"/>
                    <a:pt x="433" y="0"/>
                    <a:pt x="349" y="0"/>
                  </a:cubicBezTo>
                  <a:cubicBezTo>
                    <a:pt x="266" y="0"/>
                    <a:pt x="203" y="23"/>
                    <a:pt x="156" y="60"/>
                  </a:cubicBezTo>
                  <a:cubicBezTo>
                    <a:pt x="83" y="91"/>
                    <a:pt x="35" y="164"/>
                    <a:pt x="32" y="338"/>
                  </a:cubicBezTo>
                  <a:cubicBezTo>
                    <a:pt x="32" y="344"/>
                    <a:pt x="31" y="349"/>
                    <a:pt x="31" y="355"/>
                  </a:cubicBezTo>
                  <a:cubicBezTo>
                    <a:pt x="9" y="359"/>
                    <a:pt x="0" y="406"/>
                    <a:pt x="9" y="461"/>
                  </a:cubicBezTo>
                  <a:cubicBezTo>
                    <a:pt x="18" y="511"/>
                    <a:pt x="40" y="550"/>
                    <a:pt x="61" y="553"/>
                  </a:cubicBezTo>
                  <a:cubicBezTo>
                    <a:pt x="112" y="692"/>
                    <a:pt x="222" y="824"/>
                    <a:pt x="349" y="824"/>
                  </a:cubicBezTo>
                  <a:cubicBezTo>
                    <a:pt x="477" y="824"/>
                    <a:pt x="587" y="692"/>
                    <a:pt x="638" y="552"/>
                  </a:cubicBezTo>
                  <a:cubicBezTo>
                    <a:pt x="658" y="546"/>
                    <a:pt x="679" y="509"/>
                    <a:pt x="687" y="461"/>
                  </a:cubicBezTo>
                  <a:cubicBezTo>
                    <a:pt x="696" y="409"/>
                    <a:pt x="687" y="363"/>
                    <a:pt x="668" y="356"/>
                  </a:cubicBezTo>
                  <a:cubicBezTo>
                    <a:pt x="667" y="339"/>
                    <a:pt x="665" y="322"/>
                    <a:pt x="663" y="3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Oval 9">
              <a:extLst>
                <a:ext uri="{FF2B5EF4-FFF2-40B4-BE49-F238E27FC236}">
                  <a16:creationId xmlns:a16="http://schemas.microsoft.com/office/drawing/2014/main" id="{76F549DD-2DEE-4A6A-ABC7-F5D2139AA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305"/>
              <a:ext cx="52" cy="5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10">
              <a:extLst>
                <a:ext uri="{FF2B5EF4-FFF2-40B4-BE49-F238E27FC236}">
                  <a16:creationId xmlns:a16="http://schemas.microsoft.com/office/drawing/2014/main" id="{656AA79B-AA7C-44B6-9101-8B39CAE0D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" y="2880"/>
              <a:ext cx="640" cy="26"/>
            </a:xfrm>
            <a:custGeom>
              <a:avLst/>
              <a:gdLst>
                <a:gd name="T0" fmla="*/ 1211 w 1236"/>
                <a:gd name="T1" fmla="*/ 0 h 50"/>
                <a:gd name="T2" fmla="*/ 25 w 1236"/>
                <a:gd name="T3" fmla="*/ 0 h 50"/>
                <a:gd name="T4" fmla="*/ 0 w 1236"/>
                <a:gd name="T5" fmla="*/ 25 h 50"/>
                <a:gd name="T6" fmla="*/ 25 w 1236"/>
                <a:gd name="T7" fmla="*/ 50 h 50"/>
                <a:gd name="T8" fmla="*/ 1211 w 1236"/>
                <a:gd name="T9" fmla="*/ 50 h 50"/>
                <a:gd name="T10" fmla="*/ 1236 w 1236"/>
                <a:gd name="T11" fmla="*/ 25 h 50"/>
                <a:gd name="T12" fmla="*/ 1211 w 1236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6" h="50">
                  <a:moveTo>
                    <a:pt x="1211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1211" y="50"/>
                    <a:pt x="1211" y="50"/>
                    <a:pt x="1211" y="50"/>
                  </a:cubicBezTo>
                  <a:cubicBezTo>
                    <a:pt x="1225" y="50"/>
                    <a:pt x="1236" y="39"/>
                    <a:pt x="1236" y="25"/>
                  </a:cubicBezTo>
                  <a:cubicBezTo>
                    <a:pt x="1236" y="11"/>
                    <a:pt x="1225" y="0"/>
                    <a:pt x="12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11">
              <a:extLst>
                <a:ext uri="{FF2B5EF4-FFF2-40B4-BE49-F238E27FC236}">
                  <a16:creationId xmlns:a16="http://schemas.microsoft.com/office/drawing/2014/main" id="{E41F5CBA-510B-427D-84EC-8A6FB355D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" y="2418"/>
              <a:ext cx="802" cy="451"/>
            </a:xfrm>
            <a:custGeom>
              <a:avLst/>
              <a:gdLst>
                <a:gd name="T0" fmla="*/ 1431 w 1550"/>
                <a:gd name="T1" fmla="*/ 0 h 873"/>
                <a:gd name="T2" fmla="*/ 1429 w 1550"/>
                <a:gd name="T3" fmla="*/ 0 h 873"/>
                <a:gd name="T4" fmla="*/ 554 w 1550"/>
                <a:gd name="T5" fmla="*/ 0 h 873"/>
                <a:gd name="T6" fmla="*/ 499 w 1550"/>
                <a:gd name="T7" fmla="*/ 0 h 873"/>
                <a:gd name="T8" fmla="*/ 292 w 1550"/>
                <a:gd name="T9" fmla="*/ 0 h 873"/>
                <a:gd name="T10" fmla="*/ 237 w 1550"/>
                <a:gd name="T11" fmla="*/ 0 h 873"/>
                <a:gd name="T12" fmla="*/ 121 w 1550"/>
                <a:gd name="T13" fmla="*/ 0 h 873"/>
                <a:gd name="T14" fmla="*/ 119 w 1550"/>
                <a:gd name="T15" fmla="*/ 0 h 873"/>
                <a:gd name="T16" fmla="*/ 0 w 1550"/>
                <a:gd name="T17" fmla="*/ 121 h 873"/>
                <a:gd name="T18" fmla="*/ 0 w 1550"/>
                <a:gd name="T19" fmla="*/ 123 h 873"/>
                <a:gd name="T20" fmla="*/ 1 w 1550"/>
                <a:gd name="T21" fmla="*/ 126 h 873"/>
                <a:gd name="T22" fmla="*/ 110 w 1550"/>
                <a:gd name="T23" fmla="*/ 756 h 873"/>
                <a:gd name="T24" fmla="*/ 230 w 1550"/>
                <a:gd name="T25" fmla="*/ 873 h 873"/>
                <a:gd name="T26" fmla="*/ 1320 w 1550"/>
                <a:gd name="T27" fmla="*/ 873 h 873"/>
                <a:gd name="T28" fmla="*/ 1440 w 1550"/>
                <a:gd name="T29" fmla="*/ 756 h 873"/>
                <a:gd name="T30" fmla="*/ 1549 w 1550"/>
                <a:gd name="T31" fmla="*/ 126 h 873"/>
                <a:gd name="T32" fmla="*/ 1550 w 1550"/>
                <a:gd name="T33" fmla="*/ 123 h 873"/>
                <a:gd name="T34" fmla="*/ 1550 w 1550"/>
                <a:gd name="T35" fmla="*/ 121 h 873"/>
                <a:gd name="T36" fmla="*/ 1431 w 1550"/>
                <a:gd name="T37" fmla="*/ 0 h 873"/>
                <a:gd name="T38" fmla="*/ 775 w 1550"/>
                <a:gd name="T39" fmla="*/ 488 h 873"/>
                <a:gd name="T40" fmla="*/ 723 w 1550"/>
                <a:gd name="T41" fmla="*/ 437 h 873"/>
                <a:gd name="T42" fmla="*/ 775 w 1550"/>
                <a:gd name="T43" fmla="*/ 385 h 873"/>
                <a:gd name="T44" fmla="*/ 827 w 1550"/>
                <a:gd name="T45" fmla="*/ 437 h 873"/>
                <a:gd name="T46" fmla="*/ 775 w 1550"/>
                <a:gd name="T47" fmla="*/ 488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50" h="873">
                  <a:moveTo>
                    <a:pt x="1431" y="0"/>
                  </a:moveTo>
                  <a:cubicBezTo>
                    <a:pt x="1430" y="0"/>
                    <a:pt x="1430" y="0"/>
                    <a:pt x="142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499" y="0"/>
                    <a:pt x="499" y="0"/>
                    <a:pt x="499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0" y="0"/>
                    <a:pt x="120" y="0"/>
                    <a:pt x="119" y="0"/>
                  </a:cubicBezTo>
                  <a:cubicBezTo>
                    <a:pt x="54" y="1"/>
                    <a:pt x="0" y="55"/>
                    <a:pt x="0" y="121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110" y="756"/>
                    <a:pt x="110" y="756"/>
                    <a:pt x="110" y="756"/>
                  </a:cubicBezTo>
                  <a:cubicBezTo>
                    <a:pt x="111" y="821"/>
                    <a:pt x="164" y="873"/>
                    <a:pt x="230" y="873"/>
                  </a:cubicBezTo>
                  <a:cubicBezTo>
                    <a:pt x="1320" y="873"/>
                    <a:pt x="1320" y="873"/>
                    <a:pt x="1320" y="873"/>
                  </a:cubicBezTo>
                  <a:cubicBezTo>
                    <a:pt x="1386" y="873"/>
                    <a:pt x="1439" y="821"/>
                    <a:pt x="1440" y="756"/>
                  </a:cubicBezTo>
                  <a:cubicBezTo>
                    <a:pt x="1549" y="126"/>
                    <a:pt x="1549" y="126"/>
                    <a:pt x="1549" y="126"/>
                  </a:cubicBezTo>
                  <a:cubicBezTo>
                    <a:pt x="1550" y="123"/>
                    <a:pt x="1550" y="123"/>
                    <a:pt x="1550" y="123"/>
                  </a:cubicBezTo>
                  <a:cubicBezTo>
                    <a:pt x="1550" y="121"/>
                    <a:pt x="1550" y="121"/>
                    <a:pt x="1550" y="121"/>
                  </a:cubicBezTo>
                  <a:cubicBezTo>
                    <a:pt x="1550" y="55"/>
                    <a:pt x="1496" y="1"/>
                    <a:pt x="1431" y="0"/>
                  </a:cubicBezTo>
                  <a:close/>
                  <a:moveTo>
                    <a:pt x="775" y="488"/>
                  </a:moveTo>
                  <a:cubicBezTo>
                    <a:pt x="746" y="488"/>
                    <a:pt x="723" y="465"/>
                    <a:pt x="723" y="437"/>
                  </a:cubicBezTo>
                  <a:cubicBezTo>
                    <a:pt x="723" y="408"/>
                    <a:pt x="746" y="385"/>
                    <a:pt x="775" y="385"/>
                  </a:cubicBezTo>
                  <a:cubicBezTo>
                    <a:pt x="804" y="385"/>
                    <a:pt x="827" y="408"/>
                    <a:pt x="827" y="437"/>
                  </a:cubicBezTo>
                  <a:cubicBezTo>
                    <a:pt x="827" y="465"/>
                    <a:pt x="804" y="488"/>
                    <a:pt x="775" y="4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7" name="Group 50">
            <a:extLst>
              <a:ext uri="{FF2B5EF4-FFF2-40B4-BE49-F238E27FC236}">
                <a16:creationId xmlns:a16="http://schemas.microsoft.com/office/drawing/2014/main" id="{BF399AD5-88A4-4BFE-AF1B-76F8663504B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86791" y="2343722"/>
            <a:ext cx="481277" cy="484981"/>
            <a:chOff x="2539" y="852"/>
            <a:chExt cx="2598" cy="2618"/>
          </a:xfrm>
          <a:solidFill>
            <a:srgbClr val="5C068C"/>
          </a:solidFill>
        </p:grpSpPr>
        <p:sp>
          <p:nvSpPr>
            <p:cNvPr id="208" name="Freeform 51">
              <a:extLst>
                <a:ext uri="{FF2B5EF4-FFF2-40B4-BE49-F238E27FC236}">
                  <a16:creationId xmlns:a16="http://schemas.microsoft.com/office/drawing/2014/main" id="{DE531B7B-9636-494A-808D-A4C71F77C3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9" y="852"/>
              <a:ext cx="2598" cy="2618"/>
            </a:xfrm>
            <a:custGeom>
              <a:avLst/>
              <a:gdLst>
                <a:gd name="T0" fmla="*/ 605 w 2598"/>
                <a:gd name="T1" fmla="*/ 1992 h 2618"/>
                <a:gd name="T2" fmla="*/ 1241 w 2598"/>
                <a:gd name="T3" fmla="*/ 2513 h 2618"/>
                <a:gd name="T4" fmla="*/ 1361 w 2598"/>
                <a:gd name="T5" fmla="*/ 2513 h 2618"/>
                <a:gd name="T6" fmla="*/ 1999 w 2598"/>
                <a:gd name="T7" fmla="*/ 1992 h 2618"/>
                <a:gd name="T8" fmla="*/ 1361 w 2598"/>
                <a:gd name="T9" fmla="*/ 2513 h 2618"/>
                <a:gd name="T10" fmla="*/ 605 w 2598"/>
                <a:gd name="T11" fmla="*/ 1517 h 2618"/>
                <a:gd name="T12" fmla="*/ 834 w 2598"/>
                <a:gd name="T13" fmla="*/ 1797 h 2618"/>
                <a:gd name="T14" fmla="*/ 894 w 2598"/>
                <a:gd name="T15" fmla="*/ 1797 h 2618"/>
                <a:gd name="T16" fmla="*/ 1126 w 2598"/>
                <a:gd name="T17" fmla="*/ 1517 h 2618"/>
                <a:gd name="T18" fmla="*/ 894 w 2598"/>
                <a:gd name="T19" fmla="*/ 1797 h 2618"/>
                <a:gd name="T20" fmla="*/ 1482 w 2598"/>
                <a:gd name="T21" fmla="*/ 1517 h 2618"/>
                <a:gd name="T22" fmla="*/ 1713 w 2598"/>
                <a:gd name="T23" fmla="*/ 1797 h 2618"/>
                <a:gd name="T24" fmla="*/ 1774 w 2598"/>
                <a:gd name="T25" fmla="*/ 1797 h 2618"/>
                <a:gd name="T26" fmla="*/ 2005 w 2598"/>
                <a:gd name="T27" fmla="*/ 1517 h 2618"/>
                <a:gd name="T28" fmla="*/ 1774 w 2598"/>
                <a:gd name="T29" fmla="*/ 1797 h 2618"/>
                <a:gd name="T30" fmla="*/ 605 w 2598"/>
                <a:gd name="T31" fmla="*/ 1141 h 2618"/>
                <a:gd name="T32" fmla="*/ 834 w 2598"/>
                <a:gd name="T33" fmla="*/ 1421 h 2618"/>
                <a:gd name="T34" fmla="*/ 894 w 2598"/>
                <a:gd name="T35" fmla="*/ 1421 h 2618"/>
                <a:gd name="T36" fmla="*/ 1126 w 2598"/>
                <a:gd name="T37" fmla="*/ 1141 h 2618"/>
                <a:gd name="T38" fmla="*/ 894 w 2598"/>
                <a:gd name="T39" fmla="*/ 1421 h 2618"/>
                <a:gd name="T40" fmla="*/ 1482 w 2598"/>
                <a:gd name="T41" fmla="*/ 1141 h 2618"/>
                <a:gd name="T42" fmla="*/ 1713 w 2598"/>
                <a:gd name="T43" fmla="*/ 1421 h 2618"/>
                <a:gd name="T44" fmla="*/ 1774 w 2598"/>
                <a:gd name="T45" fmla="*/ 1421 h 2618"/>
                <a:gd name="T46" fmla="*/ 2005 w 2598"/>
                <a:gd name="T47" fmla="*/ 1141 h 2618"/>
                <a:gd name="T48" fmla="*/ 1774 w 2598"/>
                <a:gd name="T49" fmla="*/ 1421 h 2618"/>
                <a:gd name="T50" fmla="*/ 605 w 2598"/>
                <a:gd name="T51" fmla="*/ 765 h 2618"/>
                <a:gd name="T52" fmla="*/ 834 w 2598"/>
                <a:gd name="T53" fmla="*/ 1045 h 2618"/>
                <a:gd name="T54" fmla="*/ 894 w 2598"/>
                <a:gd name="T55" fmla="*/ 1045 h 2618"/>
                <a:gd name="T56" fmla="*/ 1126 w 2598"/>
                <a:gd name="T57" fmla="*/ 765 h 2618"/>
                <a:gd name="T58" fmla="*/ 894 w 2598"/>
                <a:gd name="T59" fmla="*/ 1045 h 2618"/>
                <a:gd name="T60" fmla="*/ 1482 w 2598"/>
                <a:gd name="T61" fmla="*/ 765 h 2618"/>
                <a:gd name="T62" fmla="*/ 1713 w 2598"/>
                <a:gd name="T63" fmla="*/ 1045 h 2618"/>
                <a:gd name="T64" fmla="*/ 1774 w 2598"/>
                <a:gd name="T65" fmla="*/ 1045 h 2618"/>
                <a:gd name="T66" fmla="*/ 2005 w 2598"/>
                <a:gd name="T67" fmla="*/ 765 h 2618"/>
                <a:gd name="T68" fmla="*/ 1774 w 2598"/>
                <a:gd name="T69" fmla="*/ 1045 h 2618"/>
                <a:gd name="T70" fmla="*/ 1086 w 2598"/>
                <a:gd name="T71" fmla="*/ 316 h 2618"/>
                <a:gd name="T72" fmla="*/ 1218 w 2598"/>
                <a:gd name="T73" fmla="*/ 182 h 2618"/>
                <a:gd name="T74" fmla="*/ 1380 w 2598"/>
                <a:gd name="T75" fmla="*/ 316 h 2618"/>
                <a:gd name="T76" fmla="*/ 1512 w 2598"/>
                <a:gd name="T77" fmla="*/ 476 h 2618"/>
                <a:gd name="T78" fmla="*/ 1380 w 2598"/>
                <a:gd name="T79" fmla="*/ 609 h 2618"/>
                <a:gd name="T80" fmla="*/ 1218 w 2598"/>
                <a:gd name="T81" fmla="*/ 476 h 2618"/>
                <a:gd name="T82" fmla="*/ 2077 w 2598"/>
                <a:gd name="T83" fmla="*/ 0 h 2618"/>
                <a:gd name="T84" fmla="*/ 535 w 2598"/>
                <a:gd name="T85" fmla="*/ 0 h 2618"/>
                <a:gd name="T86" fmla="*/ 522 w 2598"/>
                <a:gd name="T87" fmla="*/ 113 h 2618"/>
                <a:gd name="T88" fmla="*/ 623 w 2598"/>
                <a:gd name="T89" fmla="*/ 113 h 2618"/>
                <a:gd name="T90" fmla="*/ 341 w 2598"/>
                <a:gd name="T91" fmla="*/ 438 h 2618"/>
                <a:gd name="T92" fmla="*/ 141 w 2598"/>
                <a:gd name="T93" fmla="*/ 1776 h 2618"/>
                <a:gd name="T94" fmla="*/ 0 w 2598"/>
                <a:gd name="T95" fmla="*/ 2513 h 2618"/>
                <a:gd name="T96" fmla="*/ 141 w 2598"/>
                <a:gd name="T97" fmla="*/ 2618 h 2618"/>
                <a:gd name="T98" fmla="*/ 623 w 2598"/>
                <a:gd name="T99" fmla="*/ 2618 h 2618"/>
                <a:gd name="T100" fmla="*/ 823 w 2598"/>
                <a:gd name="T101" fmla="*/ 2618 h 2618"/>
                <a:gd name="T102" fmla="*/ 1292 w 2598"/>
                <a:gd name="T103" fmla="*/ 2618 h 2618"/>
                <a:gd name="T104" fmla="*/ 1574 w 2598"/>
                <a:gd name="T105" fmla="*/ 2618 h 2618"/>
                <a:gd name="T106" fmla="*/ 1915 w 2598"/>
                <a:gd name="T107" fmla="*/ 2618 h 2618"/>
                <a:gd name="T108" fmla="*/ 2257 w 2598"/>
                <a:gd name="T109" fmla="*/ 2618 h 2618"/>
                <a:gd name="T110" fmla="*/ 2598 w 2598"/>
                <a:gd name="T111" fmla="*/ 2618 h 2618"/>
                <a:gd name="T112" fmla="*/ 2457 w 2598"/>
                <a:gd name="T113" fmla="*/ 2513 h 2618"/>
                <a:gd name="T114" fmla="*/ 2257 w 2598"/>
                <a:gd name="T115" fmla="*/ 1776 h 2618"/>
                <a:gd name="T116" fmla="*/ 1975 w 2598"/>
                <a:gd name="T117" fmla="*/ 438 h 2618"/>
                <a:gd name="T118" fmla="*/ 2064 w 2598"/>
                <a:gd name="T119" fmla="*/ 113 h 2618"/>
                <a:gd name="T120" fmla="*/ 2077 w 2598"/>
                <a:gd name="T121" fmla="*/ 0 h 2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98" h="2618">
                  <a:moveTo>
                    <a:pt x="605" y="2513"/>
                  </a:moveTo>
                  <a:lnTo>
                    <a:pt x="605" y="1992"/>
                  </a:lnTo>
                  <a:lnTo>
                    <a:pt x="1241" y="1992"/>
                  </a:lnTo>
                  <a:lnTo>
                    <a:pt x="1241" y="2513"/>
                  </a:lnTo>
                  <a:lnTo>
                    <a:pt x="605" y="2513"/>
                  </a:lnTo>
                  <a:close/>
                  <a:moveTo>
                    <a:pt x="1361" y="2513"/>
                  </a:moveTo>
                  <a:lnTo>
                    <a:pt x="1361" y="1992"/>
                  </a:lnTo>
                  <a:lnTo>
                    <a:pt x="1999" y="1992"/>
                  </a:lnTo>
                  <a:lnTo>
                    <a:pt x="1999" y="2513"/>
                  </a:lnTo>
                  <a:lnTo>
                    <a:pt x="1361" y="2513"/>
                  </a:lnTo>
                  <a:close/>
                  <a:moveTo>
                    <a:pt x="605" y="1797"/>
                  </a:moveTo>
                  <a:lnTo>
                    <a:pt x="605" y="1517"/>
                  </a:lnTo>
                  <a:lnTo>
                    <a:pt x="834" y="1517"/>
                  </a:lnTo>
                  <a:lnTo>
                    <a:pt x="834" y="1797"/>
                  </a:lnTo>
                  <a:lnTo>
                    <a:pt x="605" y="1797"/>
                  </a:lnTo>
                  <a:close/>
                  <a:moveTo>
                    <a:pt x="894" y="1797"/>
                  </a:moveTo>
                  <a:lnTo>
                    <a:pt x="894" y="1517"/>
                  </a:lnTo>
                  <a:lnTo>
                    <a:pt x="1126" y="1517"/>
                  </a:lnTo>
                  <a:lnTo>
                    <a:pt x="1126" y="1797"/>
                  </a:lnTo>
                  <a:lnTo>
                    <a:pt x="894" y="1797"/>
                  </a:lnTo>
                  <a:close/>
                  <a:moveTo>
                    <a:pt x="1482" y="1797"/>
                  </a:moveTo>
                  <a:lnTo>
                    <a:pt x="1482" y="1517"/>
                  </a:lnTo>
                  <a:lnTo>
                    <a:pt x="1713" y="1517"/>
                  </a:lnTo>
                  <a:lnTo>
                    <a:pt x="1713" y="1797"/>
                  </a:lnTo>
                  <a:lnTo>
                    <a:pt x="1482" y="1797"/>
                  </a:lnTo>
                  <a:close/>
                  <a:moveTo>
                    <a:pt x="1774" y="1797"/>
                  </a:moveTo>
                  <a:lnTo>
                    <a:pt x="1774" y="1517"/>
                  </a:lnTo>
                  <a:lnTo>
                    <a:pt x="2005" y="1517"/>
                  </a:lnTo>
                  <a:lnTo>
                    <a:pt x="2005" y="1797"/>
                  </a:lnTo>
                  <a:lnTo>
                    <a:pt x="1774" y="1797"/>
                  </a:lnTo>
                  <a:close/>
                  <a:moveTo>
                    <a:pt x="605" y="1421"/>
                  </a:moveTo>
                  <a:lnTo>
                    <a:pt x="605" y="1141"/>
                  </a:lnTo>
                  <a:lnTo>
                    <a:pt x="834" y="1141"/>
                  </a:lnTo>
                  <a:lnTo>
                    <a:pt x="834" y="1421"/>
                  </a:lnTo>
                  <a:lnTo>
                    <a:pt x="605" y="1421"/>
                  </a:lnTo>
                  <a:close/>
                  <a:moveTo>
                    <a:pt x="894" y="1421"/>
                  </a:moveTo>
                  <a:lnTo>
                    <a:pt x="894" y="1141"/>
                  </a:lnTo>
                  <a:lnTo>
                    <a:pt x="1126" y="1141"/>
                  </a:lnTo>
                  <a:lnTo>
                    <a:pt x="1126" y="1421"/>
                  </a:lnTo>
                  <a:lnTo>
                    <a:pt x="894" y="1421"/>
                  </a:lnTo>
                  <a:close/>
                  <a:moveTo>
                    <a:pt x="1482" y="1421"/>
                  </a:moveTo>
                  <a:lnTo>
                    <a:pt x="1482" y="1141"/>
                  </a:lnTo>
                  <a:lnTo>
                    <a:pt x="1713" y="1141"/>
                  </a:lnTo>
                  <a:lnTo>
                    <a:pt x="1713" y="1421"/>
                  </a:lnTo>
                  <a:lnTo>
                    <a:pt x="1482" y="1421"/>
                  </a:lnTo>
                  <a:close/>
                  <a:moveTo>
                    <a:pt x="1774" y="1421"/>
                  </a:moveTo>
                  <a:lnTo>
                    <a:pt x="1774" y="1141"/>
                  </a:lnTo>
                  <a:lnTo>
                    <a:pt x="2005" y="1141"/>
                  </a:lnTo>
                  <a:lnTo>
                    <a:pt x="2005" y="1421"/>
                  </a:lnTo>
                  <a:lnTo>
                    <a:pt x="1774" y="1421"/>
                  </a:lnTo>
                  <a:close/>
                  <a:moveTo>
                    <a:pt x="605" y="1045"/>
                  </a:moveTo>
                  <a:lnTo>
                    <a:pt x="605" y="765"/>
                  </a:lnTo>
                  <a:lnTo>
                    <a:pt x="834" y="765"/>
                  </a:lnTo>
                  <a:lnTo>
                    <a:pt x="834" y="1045"/>
                  </a:lnTo>
                  <a:lnTo>
                    <a:pt x="605" y="1045"/>
                  </a:lnTo>
                  <a:close/>
                  <a:moveTo>
                    <a:pt x="894" y="1045"/>
                  </a:moveTo>
                  <a:lnTo>
                    <a:pt x="894" y="765"/>
                  </a:lnTo>
                  <a:lnTo>
                    <a:pt x="1126" y="765"/>
                  </a:lnTo>
                  <a:lnTo>
                    <a:pt x="1126" y="1045"/>
                  </a:lnTo>
                  <a:lnTo>
                    <a:pt x="894" y="1045"/>
                  </a:lnTo>
                  <a:close/>
                  <a:moveTo>
                    <a:pt x="1482" y="1045"/>
                  </a:moveTo>
                  <a:lnTo>
                    <a:pt x="1482" y="765"/>
                  </a:lnTo>
                  <a:lnTo>
                    <a:pt x="1713" y="765"/>
                  </a:lnTo>
                  <a:lnTo>
                    <a:pt x="1713" y="1045"/>
                  </a:lnTo>
                  <a:lnTo>
                    <a:pt x="1482" y="1045"/>
                  </a:lnTo>
                  <a:close/>
                  <a:moveTo>
                    <a:pt x="1774" y="1045"/>
                  </a:moveTo>
                  <a:lnTo>
                    <a:pt x="1774" y="765"/>
                  </a:lnTo>
                  <a:lnTo>
                    <a:pt x="2005" y="765"/>
                  </a:lnTo>
                  <a:lnTo>
                    <a:pt x="2005" y="1045"/>
                  </a:lnTo>
                  <a:lnTo>
                    <a:pt x="1774" y="1045"/>
                  </a:lnTo>
                  <a:close/>
                  <a:moveTo>
                    <a:pt x="1086" y="476"/>
                  </a:moveTo>
                  <a:lnTo>
                    <a:pt x="1086" y="316"/>
                  </a:lnTo>
                  <a:lnTo>
                    <a:pt x="1218" y="316"/>
                  </a:lnTo>
                  <a:lnTo>
                    <a:pt x="1218" y="182"/>
                  </a:lnTo>
                  <a:lnTo>
                    <a:pt x="1380" y="182"/>
                  </a:lnTo>
                  <a:lnTo>
                    <a:pt x="1380" y="316"/>
                  </a:lnTo>
                  <a:lnTo>
                    <a:pt x="1512" y="316"/>
                  </a:lnTo>
                  <a:lnTo>
                    <a:pt x="1512" y="476"/>
                  </a:lnTo>
                  <a:lnTo>
                    <a:pt x="1380" y="476"/>
                  </a:lnTo>
                  <a:lnTo>
                    <a:pt x="1380" y="609"/>
                  </a:lnTo>
                  <a:lnTo>
                    <a:pt x="1218" y="609"/>
                  </a:lnTo>
                  <a:lnTo>
                    <a:pt x="1218" y="476"/>
                  </a:lnTo>
                  <a:lnTo>
                    <a:pt x="1086" y="476"/>
                  </a:lnTo>
                  <a:close/>
                  <a:moveTo>
                    <a:pt x="2077" y="0"/>
                  </a:moveTo>
                  <a:lnTo>
                    <a:pt x="2064" y="0"/>
                  </a:lnTo>
                  <a:lnTo>
                    <a:pt x="535" y="0"/>
                  </a:lnTo>
                  <a:lnTo>
                    <a:pt x="522" y="0"/>
                  </a:lnTo>
                  <a:lnTo>
                    <a:pt x="522" y="113"/>
                  </a:lnTo>
                  <a:lnTo>
                    <a:pt x="535" y="113"/>
                  </a:lnTo>
                  <a:lnTo>
                    <a:pt x="623" y="113"/>
                  </a:lnTo>
                  <a:lnTo>
                    <a:pt x="623" y="438"/>
                  </a:lnTo>
                  <a:lnTo>
                    <a:pt x="341" y="438"/>
                  </a:lnTo>
                  <a:lnTo>
                    <a:pt x="341" y="1776"/>
                  </a:lnTo>
                  <a:lnTo>
                    <a:pt x="141" y="1776"/>
                  </a:lnTo>
                  <a:lnTo>
                    <a:pt x="141" y="2513"/>
                  </a:lnTo>
                  <a:lnTo>
                    <a:pt x="0" y="2513"/>
                  </a:lnTo>
                  <a:lnTo>
                    <a:pt x="0" y="2618"/>
                  </a:lnTo>
                  <a:lnTo>
                    <a:pt x="141" y="2618"/>
                  </a:lnTo>
                  <a:lnTo>
                    <a:pt x="341" y="2618"/>
                  </a:lnTo>
                  <a:lnTo>
                    <a:pt x="623" y="2618"/>
                  </a:lnTo>
                  <a:lnTo>
                    <a:pt x="684" y="2618"/>
                  </a:lnTo>
                  <a:lnTo>
                    <a:pt x="823" y="2618"/>
                  </a:lnTo>
                  <a:lnTo>
                    <a:pt x="1024" y="2618"/>
                  </a:lnTo>
                  <a:lnTo>
                    <a:pt x="1292" y="2618"/>
                  </a:lnTo>
                  <a:lnTo>
                    <a:pt x="1305" y="2618"/>
                  </a:lnTo>
                  <a:lnTo>
                    <a:pt x="1574" y="2618"/>
                  </a:lnTo>
                  <a:lnTo>
                    <a:pt x="1774" y="2618"/>
                  </a:lnTo>
                  <a:lnTo>
                    <a:pt x="1915" y="2618"/>
                  </a:lnTo>
                  <a:lnTo>
                    <a:pt x="1975" y="2618"/>
                  </a:lnTo>
                  <a:lnTo>
                    <a:pt x="2257" y="2618"/>
                  </a:lnTo>
                  <a:lnTo>
                    <a:pt x="2457" y="2618"/>
                  </a:lnTo>
                  <a:lnTo>
                    <a:pt x="2598" y="2618"/>
                  </a:lnTo>
                  <a:lnTo>
                    <a:pt x="2598" y="2513"/>
                  </a:lnTo>
                  <a:lnTo>
                    <a:pt x="2457" y="2513"/>
                  </a:lnTo>
                  <a:lnTo>
                    <a:pt x="2457" y="1776"/>
                  </a:lnTo>
                  <a:lnTo>
                    <a:pt x="2257" y="1776"/>
                  </a:lnTo>
                  <a:lnTo>
                    <a:pt x="2257" y="438"/>
                  </a:lnTo>
                  <a:lnTo>
                    <a:pt x="1975" y="438"/>
                  </a:lnTo>
                  <a:lnTo>
                    <a:pt x="1975" y="113"/>
                  </a:lnTo>
                  <a:lnTo>
                    <a:pt x="2064" y="113"/>
                  </a:lnTo>
                  <a:lnTo>
                    <a:pt x="2077" y="113"/>
                  </a:lnTo>
                  <a:lnTo>
                    <a:pt x="20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C06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52">
              <a:extLst>
                <a:ext uri="{FF2B5EF4-FFF2-40B4-BE49-F238E27FC236}">
                  <a16:creationId xmlns:a16="http://schemas.microsoft.com/office/drawing/2014/main" id="{D84B2847-D9E7-46D3-A25E-203C22F9A2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9" y="852"/>
              <a:ext cx="2598" cy="2618"/>
            </a:xfrm>
            <a:custGeom>
              <a:avLst/>
              <a:gdLst>
                <a:gd name="T0" fmla="*/ 605 w 2598"/>
                <a:gd name="T1" fmla="*/ 1992 h 2618"/>
                <a:gd name="T2" fmla="*/ 1241 w 2598"/>
                <a:gd name="T3" fmla="*/ 2513 h 2618"/>
                <a:gd name="T4" fmla="*/ 1361 w 2598"/>
                <a:gd name="T5" fmla="*/ 2513 h 2618"/>
                <a:gd name="T6" fmla="*/ 1999 w 2598"/>
                <a:gd name="T7" fmla="*/ 1992 h 2618"/>
                <a:gd name="T8" fmla="*/ 1361 w 2598"/>
                <a:gd name="T9" fmla="*/ 2513 h 2618"/>
                <a:gd name="T10" fmla="*/ 605 w 2598"/>
                <a:gd name="T11" fmla="*/ 1517 h 2618"/>
                <a:gd name="T12" fmla="*/ 834 w 2598"/>
                <a:gd name="T13" fmla="*/ 1797 h 2618"/>
                <a:gd name="T14" fmla="*/ 894 w 2598"/>
                <a:gd name="T15" fmla="*/ 1797 h 2618"/>
                <a:gd name="T16" fmla="*/ 1126 w 2598"/>
                <a:gd name="T17" fmla="*/ 1517 h 2618"/>
                <a:gd name="T18" fmla="*/ 894 w 2598"/>
                <a:gd name="T19" fmla="*/ 1797 h 2618"/>
                <a:gd name="T20" fmla="*/ 1482 w 2598"/>
                <a:gd name="T21" fmla="*/ 1517 h 2618"/>
                <a:gd name="T22" fmla="*/ 1713 w 2598"/>
                <a:gd name="T23" fmla="*/ 1797 h 2618"/>
                <a:gd name="T24" fmla="*/ 1774 w 2598"/>
                <a:gd name="T25" fmla="*/ 1797 h 2618"/>
                <a:gd name="T26" fmla="*/ 2005 w 2598"/>
                <a:gd name="T27" fmla="*/ 1517 h 2618"/>
                <a:gd name="T28" fmla="*/ 1774 w 2598"/>
                <a:gd name="T29" fmla="*/ 1797 h 2618"/>
                <a:gd name="T30" fmla="*/ 605 w 2598"/>
                <a:gd name="T31" fmla="*/ 1141 h 2618"/>
                <a:gd name="T32" fmla="*/ 834 w 2598"/>
                <a:gd name="T33" fmla="*/ 1421 h 2618"/>
                <a:gd name="T34" fmla="*/ 894 w 2598"/>
                <a:gd name="T35" fmla="*/ 1421 h 2618"/>
                <a:gd name="T36" fmla="*/ 1126 w 2598"/>
                <a:gd name="T37" fmla="*/ 1141 h 2618"/>
                <a:gd name="T38" fmla="*/ 894 w 2598"/>
                <a:gd name="T39" fmla="*/ 1421 h 2618"/>
                <a:gd name="T40" fmla="*/ 1482 w 2598"/>
                <a:gd name="T41" fmla="*/ 1141 h 2618"/>
                <a:gd name="T42" fmla="*/ 1713 w 2598"/>
                <a:gd name="T43" fmla="*/ 1421 h 2618"/>
                <a:gd name="T44" fmla="*/ 1774 w 2598"/>
                <a:gd name="T45" fmla="*/ 1421 h 2618"/>
                <a:gd name="T46" fmla="*/ 2005 w 2598"/>
                <a:gd name="T47" fmla="*/ 1141 h 2618"/>
                <a:gd name="T48" fmla="*/ 1774 w 2598"/>
                <a:gd name="T49" fmla="*/ 1421 h 2618"/>
                <a:gd name="T50" fmla="*/ 605 w 2598"/>
                <a:gd name="T51" fmla="*/ 765 h 2618"/>
                <a:gd name="T52" fmla="*/ 834 w 2598"/>
                <a:gd name="T53" fmla="*/ 1045 h 2618"/>
                <a:gd name="T54" fmla="*/ 894 w 2598"/>
                <a:gd name="T55" fmla="*/ 1045 h 2618"/>
                <a:gd name="T56" fmla="*/ 1126 w 2598"/>
                <a:gd name="T57" fmla="*/ 765 h 2618"/>
                <a:gd name="T58" fmla="*/ 894 w 2598"/>
                <a:gd name="T59" fmla="*/ 1045 h 2618"/>
                <a:gd name="T60" fmla="*/ 1482 w 2598"/>
                <a:gd name="T61" fmla="*/ 765 h 2618"/>
                <a:gd name="T62" fmla="*/ 1713 w 2598"/>
                <a:gd name="T63" fmla="*/ 1045 h 2618"/>
                <a:gd name="T64" fmla="*/ 1774 w 2598"/>
                <a:gd name="T65" fmla="*/ 1045 h 2618"/>
                <a:gd name="T66" fmla="*/ 2005 w 2598"/>
                <a:gd name="T67" fmla="*/ 765 h 2618"/>
                <a:gd name="T68" fmla="*/ 1774 w 2598"/>
                <a:gd name="T69" fmla="*/ 1045 h 2618"/>
                <a:gd name="T70" fmla="*/ 1086 w 2598"/>
                <a:gd name="T71" fmla="*/ 316 h 2618"/>
                <a:gd name="T72" fmla="*/ 1218 w 2598"/>
                <a:gd name="T73" fmla="*/ 182 h 2618"/>
                <a:gd name="T74" fmla="*/ 1380 w 2598"/>
                <a:gd name="T75" fmla="*/ 316 h 2618"/>
                <a:gd name="T76" fmla="*/ 1512 w 2598"/>
                <a:gd name="T77" fmla="*/ 476 h 2618"/>
                <a:gd name="T78" fmla="*/ 1380 w 2598"/>
                <a:gd name="T79" fmla="*/ 609 h 2618"/>
                <a:gd name="T80" fmla="*/ 1218 w 2598"/>
                <a:gd name="T81" fmla="*/ 476 h 2618"/>
                <a:gd name="T82" fmla="*/ 2077 w 2598"/>
                <a:gd name="T83" fmla="*/ 0 h 2618"/>
                <a:gd name="T84" fmla="*/ 535 w 2598"/>
                <a:gd name="T85" fmla="*/ 0 h 2618"/>
                <a:gd name="T86" fmla="*/ 522 w 2598"/>
                <a:gd name="T87" fmla="*/ 113 h 2618"/>
                <a:gd name="T88" fmla="*/ 623 w 2598"/>
                <a:gd name="T89" fmla="*/ 113 h 2618"/>
                <a:gd name="T90" fmla="*/ 341 w 2598"/>
                <a:gd name="T91" fmla="*/ 438 h 2618"/>
                <a:gd name="T92" fmla="*/ 141 w 2598"/>
                <a:gd name="T93" fmla="*/ 1776 h 2618"/>
                <a:gd name="T94" fmla="*/ 0 w 2598"/>
                <a:gd name="T95" fmla="*/ 2513 h 2618"/>
                <a:gd name="T96" fmla="*/ 141 w 2598"/>
                <a:gd name="T97" fmla="*/ 2618 h 2618"/>
                <a:gd name="T98" fmla="*/ 623 w 2598"/>
                <a:gd name="T99" fmla="*/ 2618 h 2618"/>
                <a:gd name="T100" fmla="*/ 823 w 2598"/>
                <a:gd name="T101" fmla="*/ 2618 h 2618"/>
                <a:gd name="T102" fmla="*/ 1292 w 2598"/>
                <a:gd name="T103" fmla="*/ 2618 h 2618"/>
                <a:gd name="T104" fmla="*/ 1574 w 2598"/>
                <a:gd name="T105" fmla="*/ 2618 h 2618"/>
                <a:gd name="T106" fmla="*/ 1915 w 2598"/>
                <a:gd name="T107" fmla="*/ 2618 h 2618"/>
                <a:gd name="T108" fmla="*/ 2257 w 2598"/>
                <a:gd name="T109" fmla="*/ 2618 h 2618"/>
                <a:gd name="T110" fmla="*/ 2598 w 2598"/>
                <a:gd name="T111" fmla="*/ 2618 h 2618"/>
                <a:gd name="T112" fmla="*/ 2457 w 2598"/>
                <a:gd name="T113" fmla="*/ 2513 h 2618"/>
                <a:gd name="T114" fmla="*/ 2257 w 2598"/>
                <a:gd name="T115" fmla="*/ 1776 h 2618"/>
                <a:gd name="T116" fmla="*/ 1975 w 2598"/>
                <a:gd name="T117" fmla="*/ 438 h 2618"/>
                <a:gd name="T118" fmla="*/ 2064 w 2598"/>
                <a:gd name="T119" fmla="*/ 113 h 2618"/>
                <a:gd name="T120" fmla="*/ 2077 w 2598"/>
                <a:gd name="T121" fmla="*/ 0 h 2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98" h="2618">
                  <a:moveTo>
                    <a:pt x="605" y="2513"/>
                  </a:moveTo>
                  <a:lnTo>
                    <a:pt x="605" y="1992"/>
                  </a:lnTo>
                  <a:lnTo>
                    <a:pt x="1241" y="1992"/>
                  </a:lnTo>
                  <a:lnTo>
                    <a:pt x="1241" y="2513"/>
                  </a:lnTo>
                  <a:lnTo>
                    <a:pt x="605" y="2513"/>
                  </a:lnTo>
                  <a:moveTo>
                    <a:pt x="1361" y="2513"/>
                  </a:moveTo>
                  <a:lnTo>
                    <a:pt x="1361" y="1992"/>
                  </a:lnTo>
                  <a:lnTo>
                    <a:pt x="1999" y="1992"/>
                  </a:lnTo>
                  <a:lnTo>
                    <a:pt x="1999" y="2513"/>
                  </a:lnTo>
                  <a:lnTo>
                    <a:pt x="1361" y="2513"/>
                  </a:lnTo>
                  <a:moveTo>
                    <a:pt x="605" y="1797"/>
                  </a:moveTo>
                  <a:lnTo>
                    <a:pt x="605" y="1517"/>
                  </a:lnTo>
                  <a:lnTo>
                    <a:pt x="834" y="1517"/>
                  </a:lnTo>
                  <a:lnTo>
                    <a:pt x="834" y="1797"/>
                  </a:lnTo>
                  <a:lnTo>
                    <a:pt x="605" y="1797"/>
                  </a:lnTo>
                  <a:moveTo>
                    <a:pt x="894" y="1797"/>
                  </a:moveTo>
                  <a:lnTo>
                    <a:pt x="894" y="1517"/>
                  </a:lnTo>
                  <a:lnTo>
                    <a:pt x="1126" y="1517"/>
                  </a:lnTo>
                  <a:lnTo>
                    <a:pt x="1126" y="1797"/>
                  </a:lnTo>
                  <a:lnTo>
                    <a:pt x="894" y="1797"/>
                  </a:lnTo>
                  <a:moveTo>
                    <a:pt x="1482" y="1797"/>
                  </a:moveTo>
                  <a:lnTo>
                    <a:pt x="1482" y="1517"/>
                  </a:lnTo>
                  <a:lnTo>
                    <a:pt x="1713" y="1517"/>
                  </a:lnTo>
                  <a:lnTo>
                    <a:pt x="1713" y="1797"/>
                  </a:lnTo>
                  <a:lnTo>
                    <a:pt x="1482" y="1797"/>
                  </a:lnTo>
                  <a:moveTo>
                    <a:pt x="1774" y="1797"/>
                  </a:moveTo>
                  <a:lnTo>
                    <a:pt x="1774" y="1517"/>
                  </a:lnTo>
                  <a:lnTo>
                    <a:pt x="2005" y="1517"/>
                  </a:lnTo>
                  <a:lnTo>
                    <a:pt x="2005" y="1797"/>
                  </a:lnTo>
                  <a:lnTo>
                    <a:pt x="1774" y="1797"/>
                  </a:lnTo>
                  <a:moveTo>
                    <a:pt x="605" y="1421"/>
                  </a:moveTo>
                  <a:lnTo>
                    <a:pt x="605" y="1141"/>
                  </a:lnTo>
                  <a:lnTo>
                    <a:pt x="834" y="1141"/>
                  </a:lnTo>
                  <a:lnTo>
                    <a:pt x="834" y="1421"/>
                  </a:lnTo>
                  <a:lnTo>
                    <a:pt x="605" y="1421"/>
                  </a:lnTo>
                  <a:moveTo>
                    <a:pt x="894" y="1421"/>
                  </a:moveTo>
                  <a:lnTo>
                    <a:pt x="894" y="1141"/>
                  </a:lnTo>
                  <a:lnTo>
                    <a:pt x="1126" y="1141"/>
                  </a:lnTo>
                  <a:lnTo>
                    <a:pt x="1126" y="1421"/>
                  </a:lnTo>
                  <a:lnTo>
                    <a:pt x="894" y="1421"/>
                  </a:lnTo>
                  <a:moveTo>
                    <a:pt x="1482" y="1421"/>
                  </a:moveTo>
                  <a:lnTo>
                    <a:pt x="1482" y="1141"/>
                  </a:lnTo>
                  <a:lnTo>
                    <a:pt x="1713" y="1141"/>
                  </a:lnTo>
                  <a:lnTo>
                    <a:pt x="1713" y="1421"/>
                  </a:lnTo>
                  <a:lnTo>
                    <a:pt x="1482" y="1421"/>
                  </a:lnTo>
                  <a:moveTo>
                    <a:pt x="1774" y="1421"/>
                  </a:moveTo>
                  <a:lnTo>
                    <a:pt x="1774" y="1141"/>
                  </a:lnTo>
                  <a:lnTo>
                    <a:pt x="2005" y="1141"/>
                  </a:lnTo>
                  <a:lnTo>
                    <a:pt x="2005" y="1421"/>
                  </a:lnTo>
                  <a:lnTo>
                    <a:pt x="1774" y="1421"/>
                  </a:lnTo>
                  <a:moveTo>
                    <a:pt x="605" y="1045"/>
                  </a:moveTo>
                  <a:lnTo>
                    <a:pt x="605" y="765"/>
                  </a:lnTo>
                  <a:lnTo>
                    <a:pt x="834" y="765"/>
                  </a:lnTo>
                  <a:lnTo>
                    <a:pt x="834" y="1045"/>
                  </a:lnTo>
                  <a:lnTo>
                    <a:pt x="605" y="1045"/>
                  </a:lnTo>
                  <a:moveTo>
                    <a:pt x="894" y="1045"/>
                  </a:moveTo>
                  <a:lnTo>
                    <a:pt x="894" y="765"/>
                  </a:lnTo>
                  <a:lnTo>
                    <a:pt x="1126" y="765"/>
                  </a:lnTo>
                  <a:lnTo>
                    <a:pt x="1126" y="1045"/>
                  </a:lnTo>
                  <a:lnTo>
                    <a:pt x="894" y="1045"/>
                  </a:lnTo>
                  <a:moveTo>
                    <a:pt x="1482" y="1045"/>
                  </a:moveTo>
                  <a:lnTo>
                    <a:pt x="1482" y="765"/>
                  </a:lnTo>
                  <a:lnTo>
                    <a:pt x="1713" y="765"/>
                  </a:lnTo>
                  <a:lnTo>
                    <a:pt x="1713" y="1045"/>
                  </a:lnTo>
                  <a:lnTo>
                    <a:pt x="1482" y="1045"/>
                  </a:lnTo>
                  <a:moveTo>
                    <a:pt x="1774" y="1045"/>
                  </a:moveTo>
                  <a:lnTo>
                    <a:pt x="1774" y="765"/>
                  </a:lnTo>
                  <a:lnTo>
                    <a:pt x="2005" y="765"/>
                  </a:lnTo>
                  <a:lnTo>
                    <a:pt x="2005" y="1045"/>
                  </a:lnTo>
                  <a:lnTo>
                    <a:pt x="1774" y="1045"/>
                  </a:lnTo>
                  <a:moveTo>
                    <a:pt x="1086" y="476"/>
                  </a:moveTo>
                  <a:lnTo>
                    <a:pt x="1086" y="316"/>
                  </a:lnTo>
                  <a:lnTo>
                    <a:pt x="1218" y="316"/>
                  </a:lnTo>
                  <a:lnTo>
                    <a:pt x="1218" y="182"/>
                  </a:lnTo>
                  <a:lnTo>
                    <a:pt x="1380" y="182"/>
                  </a:lnTo>
                  <a:lnTo>
                    <a:pt x="1380" y="316"/>
                  </a:lnTo>
                  <a:lnTo>
                    <a:pt x="1512" y="316"/>
                  </a:lnTo>
                  <a:lnTo>
                    <a:pt x="1512" y="476"/>
                  </a:lnTo>
                  <a:lnTo>
                    <a:pt x="1380" y="476"/>
                  </a:lnTo>
                  <a:lnTo>
                    <a:pt x="1380" y="609"/>
                  </a:lnTo>
                  <a:lnTo>
                    <a:pt x="1218" y="609"/>
                  </a:lnTo>
                  <a:lnTo>
                    <a:pt x="1218" y="476"/>
                  </a:lnTo>
                  <a:lnTo>
                    <a:pt x="1086" y="476"/>
                  </a:lnTo>
                  <a:moveTo>
                    <a:pt x="2077" y="0"/>
                  </a:moveTo>
                  <a:lnTo>
                    <a:pt x="2064" y="0"/>
                  </a:lnTo>
                  <a:lnTo>
                    <a:pt x="535" y="0"/>
                  </a:lnTo>
                  <a:lnTo>
                    <a:pt x="522" y="0"/>
                  </a:lnTo>
                  <a:lnTo>
                    <a:pt x="522" y="113"/>
                  </a:lnTo>
                  <a:lnTo>
                    <a:pt x="535" y="113"/>
                  </a:lnTo>
                  <a:lnTo>
                    <a:pt x="623" y="113"/>
                  </a:lnTo>
                  <a:lnTo>
                    <a:pt x="623" y="438"/>
                  </a:lnTo>
                  <a:lnTo>
                    <a:pt x="341" y="438"/>
                  </a:lnTo>
                  <a:lnTo>
                    <a:pt x="341" y="1776"/>
                  </a:lnTo>
                  <a:lnTo>
                    <a:pt x="141" y="1776"/>
                  </a:lnTo>
                  <a:lnTo>
                    <a:pt x="141" y="2513"/>
                  </a:lnTo>
                  <a:lnTo>
                    <a:pt x="0" y="2513"/>
                  </a:lnTo>
                  <a:lnTo>
                    <a:pt x="0" y="2618"/>
                  </a:lnTo>
                  <a:lnTo>
                    <a:pt x="141" y="2618"/>
                  </a:lnTo>
                  <a:lnTo>
                    <a:pt x="341" y="2618"/>
                  </a:lnTo>
                  <a:lnTo>
                    <a:pt x="623" y="2618"/>
                  </a:lnTo>
                  <a:lnTo>
                    <a:pt x="684" y="2618"/>
                  </a:lnTo>
                  <a:lnTo>
                    <a:pt x="823" y="2618"/>
                  </a:lnTo>
                  <a:lnTo>
                    <a:pt x="1024" y="2618"/>
                  </a:lnTo>
                  <a:lnTo>
                    <a:pt x="1292" y="2618"/>
                  </a:lnTo>
                  <a:lnTo>
                    <a:pt x="1305" y="2618"/>
                  </a:lnTo>
                  <a:lnTo>
                    <a:pt x="1574" y="2618"/>
                  </a:lnTo>
                  <a:lnTo>
                    <a:pt x="1774" y="2618"/>
                  </a:lnTo>
                  <a:lnTo>
                    <a:pt x="1915" y="2618"/>
                  </a:lnTo>
                  <a:lnTo>
                    <a:pt x="1975" y="2618"/>
                  </a:lnTo>
                  <a:lnTo>
                    <a:pt x="2257" y="2618"/>
                  </a:lnTo>
                  <a:lnTo>
                    <a:pt x="2457" y="2618"/>
                  </a:lnTo>
                  <a:lnTo>
                    <a:pt x="2598" y="2618"/>
                  </a:lnTo>
                  <a:lnTo>
                    <a:pt x="2598" y="2513"/>
                  </a:lnTo>
                  <a:lnTo>
                    <a:pt x="2457" y="2513"/>
                  </a:lnTo>
                  <a:lnTo>
                    <a:pt x="2457" y="1776"/>
                  </a:lnTo>
                  <a:lnTo>
                    <a:pt x="2257" y="1776"/>
                  </a:lnTo>
                  <a:lnTo>
                    <a:pt x="2257" y="438"/>
                  </a:lnTo>
                  <a:lnTo>
                    <a:pt x="1975" y="438"/>
                  </a:lnTo>
                  <a:lnTo>
                    <a:pt x="1975" y="113"/>
                  </a:lnTo>
                  <a:lnTo>
                    <a:pt x="2064" y="113"/>
                  </a:lnTo>
                  <a:lnTo>
                    <a:pt x="2077" y="113"/>
                  </a:lnTo>
                  <a:lnTo>
                    <a:pt x="20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C06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2" name="Freeform 17">
            <a:extLst>
              <a:ext uri="{FF2B5EF4-FFF2-40B4-BE49-F238E27FC236}">
                <a16:creationId xmlns:a16="http://schemas.microsoft.com/office/drawing/2014/main" id="{1A978C03-55F2-4C0F-AF61-896541623114}"/>
              </a:ext>
            </a:extLst>
          </p:cNvPr>
          <p:cNvSpPr>
            <a:spLocks noEditPoints="1"/>
          </p:cNvSpPr>
          <p:nvPr/>
        </p:nvSpPr>
        <p:spPr bwMode="auto">
          <a:xfrm>
            <a:off x="1213851" y="4606937"/>
            <a:ext cx="553240" cy="632736"/>
          </a:xfrm>
          <a:custGeom>
            <a:avLst/>
            <a:gdLst>
              <a:gd name="T0" fmla="*/ 139 w 375"/>
              <a:gd name="T1" fmla="*/ 152 h 370"/>
              <a:gd name="T2" fmla="*/ 125 w 375"/>
              <a:gd name="T3" fmla="*/ 193 h 370"/>
              <a:gd name="T4" fmla="*/ 185 w 375"/>
              <a:gd name="T5" fmla="*/ 220 h 370"/>
              <a:gd name="T6" fmla="*/ 205 w 375"/>
              <a:gd name="T7" fmla="*/ 259 h 370"/>
              <a:gd name="T8" fmla="*/ 266 w 375"/>
              <a:gd name="T9" fmla="*/ 236 h 370"/>
              <a:gd name="T10" fmla="*/ 307 w 375"/>
              <a:gd name="T11" fmla="*/ 250 h 370"/>
              <a:gd name="T12" fmla="*/ 334 w 375"/>
              <a:gd name="T13" fmla="*/ 190 h 370"/>
              <a:gd name="T14" fmla="*/ 373 w 375"/>
              <a:gd name="T15" fmla="*/ 171 h 370"/>
              <a:gd name="T16" fmla="*/ 350 w 375"/>
              <a:gd name="T17" fmla="*/ 110 h 370"/>
              <a:gd name="T18" fmla="*/ 364 w 375"/>
              <a:gd name="T19" fmla="*/ 68 h 370"/>
              <a:gd name="T20" fmla="*/ 305 w 375"/>
              <a:gd name="T21" fmla="*/ 41 h 370"/>
              <a:gd name="T22" fmla="*/ 285 w 375"/>
              <a:gd name="T23" fmla="*/ 2 h 370"/>
              <a:gd name="T24" fmla="*/ 224 w 375"/>
              <a:gd name="T25" fmla="*/ 25 h 370"/>
              <a:gd name="T26" fmla="*/ 182 w 375"/>
              <a:gd name="T27" fmla="*/ 11 h 370"/>
              <a:gd name="T28" fmla="*/ 155 w 375"/>
              <a:gd name="T29" fmla="*/ 71 h 370"/>
              <a:gd name="T30" fmla="*/ 116 w 375"/>
              <a:gd name="T31" fmla="*/ 90 h 370"/>
              <a:gd name="T32" fmla="*/ 313 w 375"/>
              <a:gd name="T33" fmla="*/ 102 h 370"/>
              <a:gd name="T34" fmla="*/ 217 w 375"/>
              <a:gd name="T35" fmla="*/ 62 h 370"/>
              <a:gd name="T36" fmla="*/ 222 w 375"/>
              <a:gd name="T37" fmla="*/ 122 h 370"/>
              <a:gd name="T38" fmla="*/ 272 w 375"/>
              <a:gd name="T39" fmla="*/ 92 h 370"/>
              <a:gd name="T40" fmla="*/ 247 w 375"/>
              <a:gd name="T41" fmla="*/ 148 h 370"/>
              <a:gd name="T42" fmla="*/ 209 w 375"/>
              <a:gd name="T43" fmla="*/ 170 h 370"/>
              <a:gd name="T44" fmla="*/ 19 w 375"/>
              <a:gd name="T45" fmla="*/ 296 h 370"/>
              <a:gd name="T46" fmla="*/ 21 w 375"/>
              <a:gd name="T47" fmla="*/ 340 h 370"/>
              <a:gd name="T48" fmla="*/ 49 w 375"/>
              <a:gd name="T49" fmla="*/ 340 h 370"/>
              <a:gd name="T50" fmla="*/ 81 w 375"/>
              <a:gd name="T51" fmla="*/ 370 h 370"/>
              <a:gd name="T52" fmla="*/ 101 w 375"/>
              <a:gd name="T53" fmla="*/ 351 h 370"/>
              <a:gd name="T54" fmla="*/ 145 w 375"/>
              <a:gd name="T55" fmla="*/ 348 h 370"/>
              <a:gd name="T56" fmla="*/ 146 w 375"/>
              <a:gd name="T57" fmla="*/ 321 h 370"/>
              <a:gd name="T58" fmla="*/ 175 w 375"/>
              <a:gd name="T59" fmla="*/ 288 h 370"/>
              <a:gd name="T60" fmla="*/ 156 w 375"/>
              <a:gd name="T61" fmla="*/ 268 h 370"/>
              <a:gd name="T62" fmla="*/ 154 w 375"/>
              <a:gd name="T63" fmla="*/ 225 h 370"/>
              <a:gd name="T64" fmla="*/ 127 w 375"/>
              <a:gd name="T65" fmla="*/ 224 h 370"/>
              <a:gd name="T66" fmla="*/ 94 w 375"/>
              <a:gd name="T67" fmla="*/ 194 h 370"/>
              <a:gd name="T68" fmla="*/ 74 w 375"/>
              <a:gd name="T69" fmla="*/ 214 h 370"/>
              <a:gd name="T70" fmla="*/ 30 w 375"/>
              <a:gd name="T71" fmla="*/ 216 h 370"/>
              <a:gd name="T72" fmla="*/ 29 w 375"/>
              <a:gd name="T73" fmla="*/ 243 h 370"/>
              <a:gd name="T74" fmla="*/ 0 w 375"/>
              <a:gd name="T75" fmla="*/ 276 h 370"/>
              <a:gd name="T76" fmla="*/ 58 w 375"/>
              <a:gd name="T77" fmla="*/ 295 h 370"/>
              <a:gd name="T78" fmla="*/ 77 w 375"/>
              <a:gd name="T79" fmla="*/ 262 h 370"/>
              <a:gd name="T80" fmla="*/ 109 w 375"/>
              <a:gd name="T81" fmla="*/ 293 h 370"/>
              <a:gd name="T82" fmla="*/ 75 w 375"/>
              <a:gd name="T83" fmla="*/ 312 h 370"/>
              <a:gd name="T84" fmla="*/ 58 w 375"/>
              <a:gd name="T85" fmla="*/ 295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5" h="370">
                <a:moveTo>
                  <a:pt x="121" y="102"/>
                </a:moveTo>
                <a:cubicBezTo>
                  <a:pt x="139" y="110"/>
                  <a:pt x="139" y="110"/>
                  <a:pt x="139" y="110"/>
                </a:cubicBezTo>
                <a:cubicBezTo>
                  <a:pt x="137" y="123"/>
                  <a:pt x="137" y="138"/>
                  <a:pt x="139" y="152"/>
                </a:cubicBezTo>
                <a:cubicBezTo>
                  <a:pt x="121" y="159"/>
                  <a:pt x="121" y="159"/>
                  <a:pt x="121" y="159"/>
                </a:cubicBezTo>
                <a:cubicBezTo>
                  <a:pt x="117" y="161"/>
                  <a:pt x="114" y="166"/>
                  <a:pt x="116" y="171"/>
                </a:cubicBezTo>
                <a:cubicBezTo>
                  <a:pt x="125" y="193"/>
                  <a:pt x="125" y="193"/>
                  <a:pt x="125" y="193"/>
                </a:cubicBezTo>
                <a:cubicBezTo>
                  <a:pt x="127" y="198"/>
                  <a:pt x="133" y="200"/>
                  <a:pt x="137" y="198"/>
                </a:cubicBezTo>
                <a:cubicBezTo>
                  <a:pt x="155" y="190"/>
                  <a:pt x="155" y="190"/>
                  <a:pt x="155" y="190"/>
                </a:cubicBezTo>
                <a:cubicBezTo>
                  <a:pt x="163" y="202"/>
                  <a:pt x="173" y="212"/>
                  <a:pt x="185" y="220"/>
                </a:cubicBezTo>
                <a:cubicBezTo>
                  <a:pt x="177" y="238"/>
                  <a:pt x="177" y="238"/>
                  <a:pt x="177" y="238"/>
                </a:cubicBezTo>
                <a:cubicBezTo>
                  <a:pt x="175" y="243"/>
                  <a:pt x="178" y="248"/>
                  <a:pt x="182" y="250"/>
                </a:cubicBezTo>
                <a:cubicBezTo>
                  <a:pt x="205" y="259"/>
                  <a:pt x="205" y="259"/>
                  <a:pt x="205" y="259"/>
                </a:cubicBezTo>
                <a:cubicBezTo>
                  <a:pt x="209" y="261"/>
                  <a:pt x="214" y="259"/>
                  <a:pt x="216" y="254"/>
                </a:cubicBezTo>
                <a:cubicBezTo>
                  <a:pt x="224" y="236"/>
                  <a:pt x="224" y="236"/>
                  <a:pt x="224" y="236"/>
                </a:cubicBezTo>
                <a:cubicBezTo>
                  <a:pt x="237" y="239"/>
                  <a:pt x="252" y="239"/>
                  <a:pt x="266" y="236"/>
                </a:cubicBezTo>
                <a:cubicBezTo>
                  <a:pt x="273" y="254"/>
                  <a:pt x="273" y="254"/>
                  <a:pt x="273" y="254"/>
                </a:cubicBezTo>
                <a:cubicBezTo>
                  <a:pt x="275" y="259"/>
                  <a:pt x="281" y="261"/>
                  <a:pt x="285" y="259"/>
                </a:cubicBezTo>
                <a:cubicBezTo>
                  <a:pt x="307" y="250"/>
                  <a:pt x="307" y="250"/>
                  <a:pt x="307" y="250"/>
                </a:cubicBezTo>
                <a:cubicBezTo>
                  <a:pt x="312" y="248"/>
                  <a:pt x="314" y="243"/>
                  <a:pt x="312" y="238"/>
                </a:cubicBezTo>
                <a:cubicBezTo>
                  <a:pt x="305" y="220"/>
                  <a:pt x="305" y="220"/>
                  <a:pt x="305" y="220"/>
                </a:cubicBezTo>
                <a:cubicBezTo>
                  <a:pt x="317" y="212"/>
                  <a:pt x="327" y="202"/>
                  <a:pt x="334" y="190"/>
                </a:cubicBezTo>
                <a:cubicBezTo>
                  <a:pt x="353" y="198"/>
                  <a:pt x="353" y="198"/>
                  <a:pt x="353" y="198"/>
                </a:cubicBezTo>
                <a:cubicBezTo>
                  <a:pt x="357" y="200"/>
                  <a:pt x="362" y="198"/>
                  <a:pt x="364" y="193"/>
                </a:cubicBezTo>
                <a:cubicBezTo>
                  <a:pt x="373" y="171"/>
                  <a:pt x="373" y="171"/>
                  <a:pt x="373" y="171"/>
                </a:cubicBezTo>
                <a:cubicBezTo>
                  <a:pt x="375" y="166"/>
                  <a:pt x="373" y="161"/>
                  <a:pt x="369" y="159"/>
                </a:cubicBezTo>
                <a:cubicBezTo>
                  <a:pt x="350" y="152"/>
                  <a:pt x="350" y="152"/>
                  <a:pt x="350" y="152"/>
                </a:cubicBezTo>
                <a:cubicBezTo>
                  <a:pt x="353" y="138"/>
                  <a:pt x="353" y="124"/>
                  <a:pt x="350" y="110"/>
                </a:cubicBezTo>
                <a:cubicBezTo>
                  <a:pt x="369" y="102"/>
                  <a:pt x="369" y="102"/>
                  <a:pt x="369" y="102"/>
                </a:cubicBezTo>
                <a:cubicBezTo>
                  <a:pt x="373" y="100"/>
                  <a:pt x="375" y="95"/>
                  <a:pt x="373" y="90"/>
                </a:cubicBezTo>
                <a:cubicBezTo>
                  <a:pt x="364" y="68"/>
                  <a:pt x="364" y="68"/>
                  <a:pt x="364" y="68"/>
                </a:cubicBezTo>
                <a:cubicBezTo>
                  <a:pt x="362" y="64"/>
                  <a:pt x="357" y="61"/>
                  <a:pt x="353" y="63"/>
                </a:cubicBezTo>
                <a:cubicBezTo>
                  <a:pt x="334" y="71"/>
                  <a:pt x="334" y="71"/>
                  <a:pt x="334" y="71"/>
                </a:cubicBezTo>
                <a:cubicBezTo>
                  <a:pt x="326" y="59"/>
                  <a:pt x="316" y="49"/>
                  <a:pt x="305" y="41"/>
                </a:cubicBezTo>
                <a:cubicBezTo>
                  <a:pt x="312" y="23"/>
                  <a:pt x="312" y="23"/>
                  <a:pt x="312" y="23"/>
                </a:cubicBezTo>
                <a:cubicBezTo>
                  <a:pt x="314" y="18"/>
                  <a:pt x="312" y="13"/>
                  <a:pt x="307" y="11"/>
                </a:cubicBezTo>
                <a:cubicBezTo>
                  <a:pt x="285" y="2"/>
                  <a:pt x="285" y="2"/>
                  <a:pt x="285" y="2"/>
                </a:cubicBezTo>
                <a:cubicBezTo>
                  <a:pt x="281" y="0"/>
                  <a:pt x="275" y="2"/>
                  <a:pt x="273" y="7"/>
                </a:cubicBezTo>
                <a:cubicBezTo>
                  <a:pt x="266" y="25"/>
                  <a:pt x="266" y="25"/>
                  <a:pt x="266" y="25"/>
                </a:cubicBezTo>
                <a:cubicBezTo>
                  <a:pt x="252" y="22"/>
                  <a:pt x="238" y="22"/>
                  <a:pt x="224" y="25"/>
                </a:cubicBezTo>
                <a:cubicBezTo>
                  <a:pt x="216" y="7"/>
                  <a:pt x="216" y="7"/>
                  <a:pt x="216" y="7"/>
                </a:cubicBezTo>
                <a:cubicBezTo>
                  <a:pt x="214" y="2"/>
                  <a:pt x="209" y="0"/>
                  <a:pt x="205" y="2"/>
                </a:cubicBezTo>
                <a:cubicBezTo>
                  <a:pt x="182" y="11"/>
                  <a:pt x="182" y="11"/>
                  <a:pt x="182" y="11"/>
                </a:cubicBezTo>
                <a:cubicBezTo>
                  <a:pt x="178" y="13"/>
                  <a:pt x="175" y="18"/>
                  <a:pt x="177" y="23"/>
                </a:cubicBezTo>
                <a:cubicBezTo>
                  <a:pt x="185" y="41"/>
                  <a:pt x="185" y="41"/>
                  <a:pt x="185" y="41"/>
                </a:cubicBezTo>
                <a:cubicBezTo>
                  <a:pt x="173" y="49"/>
                  <a:pt x="163" y="59"/>
                  <a:pt x="155" y="71"/>
                </a:cubicBezTo>
                <a:cubicBezTo>
                  <a:pt x="137" y="63"/>
                  <a:pt x="137" y="63"/>
                  <a:pt x="137" y="63"/>
                </a:cubicBezTo>
                <a:cubicBezTo>
                  <a:pt x="133" y="61"/>
                  <a:pt x="127" y="64"/>
                  <a:pt x="125" y="68"/>
                </a:cubicBezTo>
                <a:cubicBezTo>
                  <a:pt x="116" y="90"/>
                  <a:pt x="116" y="90"/>
                  <a:pt x="116" y="90"/>
                </a:cubicBezTo>
                <a:cubicBezTo>
                  <a:pt x="114" y="95"/>
                  <a:pt x="117" y="100"/>
                  <a:pt x="121" y="102"/>
                </a:cubicBezTo>
                <a:close/>
                <a:moveTo>
                  <a:pt x="217" y="62"/>
                </a:moveTo>
                <a:cubicBezTo>
                  <a:pt x="254" y="47"/>
                  <a:pt x="297" y="65"/>
                  <a:pt x="313" y="102"/>
                </a:cubicBezTo>
                <a:cubicBezTo>
                  <a:pt x="329" y="140"/>
                  <a:pt x="311" y="183"/>
                  <a:pt x="273" y="199"/>
                </a:cubicBezTo>
                <a:cubicBezTo>
                  <a:pt x="235" y="214"/>
                  <a:pt x="192" y="196"/>
                  <a:pt x="177" y="159"/>
                </a:cubicBezTo>
                <a:cubicBezTo>
                  <a:pt x="161" y="121"/>
                  <a:pt x="179" y="78"/>
                  <a:pt x="217" y="62"/>
                </a:cubicBezTo>
                <a:close/>
                <a:moveTo>
                  <a:pt x="205" y="166"/>
                </a:moveTo>
                <a:cubicBezTo>
                  <a:pt x="217" y="124"/>
                  <a:pt x="217" y="124"/>
                  <a:pt x="217" y="124"/>
                </a:cubicBezTo>
                <a:cubicBezTo>
                  <a:pt x="217" y="122"/>
                  <a:pt x="220" y="121"/>
                  <a:pt x="222" y="122"/>
                </a:cubicBezTo>
                <a:cubicBezTo>
                  <a:pt x="228" y="128"/>
                  <a:pt x="228" y="128"/>
                  <a:pt x="228" y="128"/>
                </a:cubicBezTo>
                <a:cubicBezTo>
                  <a:pt x="263" y="92"/>
                  <a:pt x="263" y="92"/>
                  <a:pt x="263" y="92"/>
                </a:cubicBezTo>
                <a:cubicBezTo>
                  <a:pt x="266" y="90"/>
                  <a:pt x="270" y="90"/>
                  <a:pt x="272" y="92"/>
                </a:cubicBezTo>
                <a:cubicBezTo>
                  <a:pt x="283" y="103"/>
                  <a:pt x="283" y="103"/>
                  <a:pt x="283" y="103"/>
                </a:cubicBezTo>
                <a:cubicBezTo>
                  <a:pt x="285" y="106"/>
                  <a:pt x="285" y="110"/>
                  <a:pt x="283" y="112"/>
                </a:cubicBezTo>
                <a:cubicBezTo>
                  <a:pt x="247" y="148"/>
                  <a:pt x="247" y="148"/>
                  <a:pt x="247" y="148"/>
                </a:cubicBezTo>
                <a:cubicBezTo>
                  <a:pt x="253" y="153"/>
                  <a:pt x="253" y="153"/>
                  <a:pt x="253" y="153"/>
                </a:cubicBezTo>
                <a:cubicBezTo>
                  <a:pt x="255" y="155"/>
                  <a:pt x="254" y="158"/>
                  <a:pt x="251" y="159"/>
                </a:cubicBezTo>
                <a:cubicBezTo>
                  <a:pt x="209" y="170"/>
                  <a:pt x="209" y="170"/>
                  <a:pt x="209" y="170"/>
                </a:cubicBezTo>
                <a:cubicBezTo>
                  <a:pt x="207" y="171"/>
                  <a:pt x="204" y="169"/>
                  <a:pt x="205" y="166"/>
                </a:cubicBezTo>
                <a:close/>
                <a:moveTo>
                  <a:pt x="7" y="296"/>
                </a:moveTo>
                <a:cubicBezTo>
                  <a:pt x="19" y="296"/>
                  <a:pt x="19" y="296"/>
                  <a:pt x="19" y="296"/>
                </a:cubicBezTo>
                <a:cubicBezTo>
                  <a:pt x="21" y="305"/>
                  <a:pt x="24" y="314"/>
                  <a:pt x="29" y="321"/>
                </a:cubicBezTo>
                <a:cubicBezTo>
                  <a:pt x="21" y="329"/>
                  <a:pt x="21" y="329"/>
                  <a:pt x="21" y="329"/>
                </a:cubicBezTo>
                <a:cubicBezTo>
                  <a:pt x="19" y="332"/>
                  <a:pt x="19" y="337"/>
                  <a:pt x="21" y="340"/>
                </a:cubicBezTo>
                <a:cubicBezTo>
                  <a:pt x="30" y="348"/>
                  <a:pt x="30" y="348"/>
                  <a:pt x="30" y="348"/>
                </a:cubicBezTo>
                <a:cubicBezTo>
                  <a:pt x="33" y="351"/>
                  <a:pt x="38" y="351"/>
                  <a:pt x="41" y="348"/>
                </a:cubicBezTo>
                <a:cubicBezTo>
                  <a:pt x="49" y="340"/>
                  <a:pt x="49" y="340"/>
                  <a:pt x="49" y="340"/>
                </a:cubicBezTo>
                <a:cubicBezTo>
                  <a:pt x="56" y="346"/>
                  <a:pt x="65" y="349"/>
                  <a:pt x="74" y="351"/>
                </a:cubicBezTo>
                <a:cubicBezTo>
                  <a:pt x="74" y="362"/>
                  <a:pt x="74" y="362"/>
                  <a:pt x="74" y="362"/>
                </a:cubicBezTo>
                <a:cubicBezTo>
                  <a:pt x="74" y="366"/>
                  <a:pt x="77" y="370"/>
                  <a:pt x="81" y="370"/>
                </a:cubicBezTo>
                <a:cubicBezTo>
                  <a:pt x="94" y="370"/>
                  <a:pt x="94" y="370"/>
                  <a:pt x="94" y="370"/>
                </a:cubicBezTo>
                <a:cubicBezTo>
                  <a:pt x="98" y="370"/>
                  <a:pt x="101" y="367"/>
                  <a:pt x="101" y="362"/>
                </a:cubicBezTo>
                <a:cubicBezTo>
                  <a:pt x="101" y="351"/>
                  <a:pt x="101" y="351"/>
                  <a:pt x="101" y="351"/>
                </a:cubicBezTo>
                <a:cubicBezTo>
                  <a:pt x="110" y="349"/>
                  <a:pt x="119" y="346"/>
                  <a:pt x="127" y="340"/>
                </a:cubicBezTo>
                <a:cubicBezTo>
                  <a:pt x="135" y="348"/>
                  <a:pt x="135" y="348"/>
                  <a:pt x="135" y="348"/>
                </a:cubicBezTo>
                <a:cubicBezTo>
                  <a:pt x="137" y="351"/>
                  <a:pt x="142" y="351"/>
                  <a:pt x="145" y="348"/>
                </a:cubicBezTo>
                <a:cubicBezTo>
                  <a:pt x="154" y="340"/>
                  <a:pt x="154" y="340"/>
                  <a:pt x="154" y="340"/>
                </a:cubicBezTo>
                <a:cubicBezTo>
                  <a:pt x="157" y="337"/>
                  <a:pt x="157" y="332"/>
                  <a:pt x="154" y="329"/>
                </a:cubicBezTo>
                <a:cubicBezTo>
                  <a:pt x="146" y="321"/>
                  <a:pt x="146" y="321"/>
                  <a:pt x="146" y="321"/>
                </a:cubicBezTo>
                <a:cubicBezTo>
                  <a:pt x="151" y="314"/>
                  <a:pt x="155" y="305"/>
                  <a:pt x="156" y="296"/>
                </a:cubicBezTo>
                <a:cubicBezTo>
                  <a:pt x="168" y="296"/>
                  <a:pt x="168" y="296"/>
                  <a:pt x="168" y="296"/>
                </a:cubicBezTo>
                <a:cubicBezTo>
                  <a:pt x="172" y="296"/>
                  <a:pt x="175" y="293"/>
                  <a:pt x="175" y="288"/>
                </a:cubicBezTo>
                <a:cubicBezTo>
                  <a:pt x="175" y="276"/>
                  <a:pt x="175" y="276"/>
                  <a:pt x="175" y="276"/>
                </a:cubicBezTo>
                <a:cubicBezTo>
                  <a:pt x="175" y="272"/>
                  <a:pt x="172" y="268"/>
                  <a:pt x="168" y="268"/>
                </a:cubicBezTo>
                <a:cubicBezTo>
                  <a:pt x="156" y="268"/>
                  <a:pt x="156" y="268"/>
                  <a:pt x="156" y="268"/>
                </a:cubicBezTo>
                <a:cubicBezTo>
                  <a:pt x="155" y="260"/>
                  <a:pt x="151" y="251"/>
                  <a:pt x="146" y="243"/>
                </a:cubicBezTo>
                <a:cubicBezTo>
                  <a:pt x="154" y="235"/>
                  <a:pt x="154" y="235"/>
                  <a:pt x="154" y="235"/>
                </a:cubicBezTo>
                <a:cubicBezTo>
                  <a:pt x="157" y="232"/>
                  <a:pt x="157" y="228"/>
                  <a:pt x="154" y="225"/>
                </a:cubicBezTo>
                <a:cubicBezTo>
                  <a:pt x="145" y="216"/>
                  <a:pt x="145" y="216"/>
                  <a:pt x="145" y="216"/>
                </a:cubicBezTo>
                <a:cubicBezTo>
                  <a:pt x="142" y="213"/>
                  <a:pt x="137" y="213"/>
                  <a:pt x="135" y="216"/>
                </a:cubicBezTo>
                <a:cubicBezTo>
                  <a:pt x="127" y="224"/>
                  <a:pt x="127" y="224"/>
                  <a:pt x="127" y="224"/>
                </a:cubicBezTo>
                <a:cubicBezTo>
                  <a:pt x="119" y="219"/>
                  <a:pt x="110" y="215"/>
                  <a:pt x="101" y="214"/>
                </a:cubicBezTo>
                <a:cubicBezTo>
                  <a:pt x="101" y="202"/>
                  <a:pt x="101" y="202"/>
                  <a:pt x="101" y="202"/>
                </a:cubicBezTo>
                <a:cubicBezTo>
                  <a:pt x="101" y="198"/>
                  <a:pt x="98" y="194"/>
                  <a:pt x="94" y="194"/>
                </a:cubicBezTo>
                <a:cubicBezTo>
                  <a:pt x="81" y="194"/>
                  <a:pt x="81" y="194"/>
                  <a:pt x="81" y="194"/>
                </a:cubicBezTo>
                <a:cubicBezTo>
                  <a:pt x="77" y="194"/>
                  <a:pt x="74" y="198"/>
                  <a:pt x="74" y="202"/>
                </a:cubicBezTo>
                <a:cubicBezTo>
                  <a:pt x="74" y="214"/>
                  <a:pt x="74" y="214"/>
                  <a:pt x="74" y="214"/>
                </a:cubicBezTo>
                <a:cubicBezTo>
                  <a:pt x="65" y="215"/>
                  <a:pt x="56" y="219"/>
                  <a:pt x="49" y="224"/>
                </a:cubicBezTo>
                <a:cubicBezTo>
                  <a:pt x="41" y="216"/>
                  <a:pt x="41" y="216"/>
                  <a:pt x="41" y="216"/>
                </a:cubicBezTo>
                <a:cubicBezTo>
                  <a:pt x="38" y="213"/>
                  <a:pt x="33" y="213"/>
                  <a:pt x="30" y="216"/>
                </a:cubicBezTo>
                <a:cubicBezTo>
                  <a:pt x="21" y="225"/>
                  <a:pt x="21" y="225"/>
                  <a:pt x="21" y="225"/>
                </a:cubicBezTo>
                <a:cubicBezTo>
                  <a:pt x="19" y="228"/>
                  <a:pt x="19" y="232"/>
                  <a:pt x="21" y="235"/>
                </a:cubicBezTo>
                <a:cubicBezTo>
                  <a:pt x="29" y="243"/>
                  <a:pt x="29" y="243"/>
                  <a:pt x="29" y="243"/>
                </a:cubicBezTo>
                <a:cubicBezTo>
                  <a:pt x="24" y="251"/>
                  <a:pt x="21" y="260"/>
                  <a:pt x="19" y="268"/>
                </a:cubicBezTo>
                <a:cubicBezTo>
                  <a:pt x="7" y="268"/>
                  <a:pt x="7" y="268"/>
                  <a:pt x="7" y="268"/>
                </a:cubicBezTo>
                <a:cubicBezTo>
                  <a:pt x="3" y="268"/>
                  <a:pt x="0" y="272"/>
                  <a:pt x="0" y="276"/>
                </a:cubicBezTo>
                <a:cubicBezTo>
                  <a:pt x="0" y="288"/>
                  <a:pt x="0" y="288"/>
                  <a:pt x="0" y="288"/>
                </a:cubicBezTo>
                <a:cubicBezTo>
                  <a:pt x="0" y="293"/>
                  <a:pt x="3" y="296"/>
                  <a:pt x="7" y="296"/>
                </a:cubicBezTo>
                <a:close/>
                <a:moveTo>
                  <a:pt x="58" y="295"/>
                </a:moveTo>
                <a:cubicBezTo>
                  <a:pt x="81" y="272"/>
                  <a:pt x="81" y="272"/>
                  <a:pt x="81" y="272"/>
                </a:cubicBezTo>
                <a:cubicBezTo>
                  <a:pt x="76" y="266"/>
                  <a:pt x="76" y="266"/>
                  <a:pt x="76" y="266"/>
                </a:cubicBezTo>
                <a:cubicBezTo>
                  <a:pt x="75" y="265"/>
                  <a:pt x="75" y="262"/>
                  <a:pt x="77" y="262"/>
                </a:cubicBezTo>
                <a:cubicBezTo>
                  <a:pt x="115" y="252"/>
                  <a:pt x="115" y="252"/>
                  <a:pt x="115" y="252"/>
                </a:cubicBezTo>
                <a:cubicBezTo>
                  <a:pt x="117" y="251"/>
                  <a:pt x="119" y="253"/>
                  <a:pt x="119" y="255"/>
                </a:cubicBezTo>
                <a:cubicBezTo>
                  <a:pt x="109" y="293"/>
                  <a:pt x="109" y="293"/>
                  <a:pt x="109" y="293"/>
                </a:cubicBezTo>
                <a:cubicBezTo>
                  <a:pt x="108" y="295"/>
                  <a:pt x="105" y="296"/>
                  <a:pt x="104" y="294"/>
                </a:cubicBezTo>
                <a:cubicBezTo>
                  <a:pt x="99" y="289"/>
                  <a:pt x="99" y="289"/>
                  <a:pt x="99" y="289"/>
                </a:cubicBezTo>
                <a:cubicBezTo>
                  <a:pt x="75" y="312"/>
                  <a:pt x="75" y="312"/>
                  <a:pt x="75" y="312"/>
                </a:cubicBezTo>
                <a:cubicBezTo>
                  <a:pt x="73" y="314"/>
                  <a:pt x="70" y="314"/>
                  <a:pt x="67" y="312"/>
                </a:cubicBezTo>
                <a:cubicBezTo>
                  <a:pt x="58" y="302"/>
                  <a:pt x="58" y="302"/>
                  <a:pt x="58" y="302"/>
                </a:cubicBezTo>
                <a:cubicBezTo>
                  <a:pt x="56" y="301"/>
                  <a:pt x="56" y="297"/>
                  <a:pt x="58" y="295"/>
                </a:cubicBezTo>
                <a:close/>
              </a:path>
            </a:pathLst>
          </a:custGeom>
          <a:solidFill>
            <a:srgbClr val="CB177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06916" y="436035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DD83D7F-5ACA-399D-3AFC-BB4031683943}"/>
              </a:ext>
            </a:extLst>
          </p:cNvPr>
          <p:cNvSpPr txBox="1">
            <a:spLocks/>
          </p:cNvSpPr>
          <p:nvPr/>
        </p:nvSpPr>
        <p:spPr>
          <a:xfrm>
            <a:off x="8836599" y="6430629"/>
            <a:ext cx="2743200" cy="2267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kern="1200" cap="all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350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›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7DC6EF8-7239-44B8-A009-F3DF16CC696E}" type="slidenum">
              <a:rPr kumimoji="0" lang="en-US" sz="900" b="0" i="0" u="none" strike="noStrike" kern="1200" cap="all" spc="10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</a:t>
            </a:fld>
            <a:endParaRPr kumimoji="0" lang="en-US" sz="900" b="0" i="0" u="none" strike="noStrike" kern="1200" cap="all" spc="10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C839EAB-9C19-8ED9-B24A-5D41B1BB6010}"/>
              </a:ext>
            </a:extLst>
          </p:cNvPr>
          <p:cNvSpPr txBox="1">
            <a:spLocks/>
          </p:cNvSpPr>
          <p:nvPr/>
        </p:nvSpPr>
        <p:spPr>
          <a:xfrm>
            <a:off x="2303157" y="6531504"/>
            <a:ext cx="4114800" cy="2270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 and Proprietary Information</a:t>
            </a:r>
          </a:p>
        </p:txBody>
      </p:sp>
      <p:pic>
        <p:nvPicPr>
          <p:cNvPr id="15" name="Graphic 14" descr="Table setting with solid fill">
            <a:extLst>
              <a:ext uri="{FF2B5EF4-FFF2-40B4-BE49-F238E27FC236}">
                <a16:creationId xmlns:a16="http://schemas.microsoft.com/office/drawing/2014/main" id="{C5536973-A56F-8193-F405-655C4CE2E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9432" y="3811106"/>
            <a:ext cx="707741" cy="70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6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96"/>
    </mc:Choice>
    <mc:Fallback xmlns="">
      <p:transition spd="slow" advTm="6659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Father and daughters exercising">
            <a:extLst>
              <a:ext uri="{FF2B5EF4-FFF2-40B4-BE49-F238E27FC236}">
                <a16:creationId xmlns:a16="http://schemas.microsoft.com/office/drawing/2014/main" id="{654CC727-3CF2-5024-EBC5-9C375A6568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8"/>
          <a:stretch/>
        </p:blipFill>
        <p:spPr>
          <a:xfrm>
            <a:off x="3695129" y="10"/>
            <a:ext cx="8493821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D53265-81CB-6771-B577-36FFA5A02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2500"/>
              <a:t>Eat Right Now® by Sharecare</a:t>
            </a:r>
            <a:br>
              <a:rPr lang="en-US" sz="2500"/>
            </a:br>
            <a:r>
              <a:rPr lang="en-US" sz="2500"/>
              <a:t>Digital Weight Loss and Diabetes Prevention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09B06-6186-C783-6700-B725AC93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4926496" cy="4527540"/>
          </a:xfrm>
        </p:spPr>
        <p:txBody>
          <a:bodyPr>
            <a:noAutofit/>
          </a:bodyPr>
          <a:lstStyle/>
          <a:p>
            <a:r>
              <a:rPr lang="en-US" sz="2000" b="0" i="0" u="none" strike="noStrike" baseline="0"/>
              <a:t>Eat Right Now program offers digital therapeutic tracks for weight loss and diabetes prevention that combine mindful awareness with a science-based, step-by-step approach.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12-month program with CDC Diabetes Prevention curriculum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Multi-channel coaching with certified weight loss coaches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Wireless scale and activity tracker</a:t>
            </a:r>
            <a:r>
              <a:rPr lang="en-US" sz="2000" baseline="30000"/>
              <a:t>*</a:t>
            </a: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Science-based tools to manage cravings and build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Available in English and Spanish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For members 18+ years old</a:t>
            </a:r>
          </a:p>
          <a:p>
            <a:r>
              <a:rPr lang="en-US" sz="9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*Scale </a:t>
            </a:r>
            <a:r>
              <a:rPr lang="en-US" sz="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offered at no cost for members who qualify for and enroll in the program. Member must input mailing address and complete order to receive the scale. Promo code for no-cost activity tracker may be earned after member completes 10+</a:t>
            </a:r>
            <a:r>
              <a:rPr lang="en-US" sz="9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individual days</a:t>
            </a:r>
            <a:r>
              <a:rPr lang="en-US" sz="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program engagement OR achieves 2.5% weight loss at least 30 days after enrollment.</a:t>
            </a:r>
          </a:p>
          <a:p>
            <a:endParaRPr lang="en-US" sz="17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359B9-4FF0-931B-92BD-2F441DAF9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97808" y="6492865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 and Proprietary Information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8BA226F-AF16-9717-FDEF-84311F5C3876}"/>
              </a:ext>
            </a:extLst>
          </p:cNvPr>
          <p:cNvSpPr txBox="1">
            <a:spLocks/>
          </p:cNvSpPr>
          <p:nvPr/>
        </p:nvSpPr>
        <p:spPr>
          <a:xfrm>
            <a:off x="8836599" y="6521811"/>
            <a:ext cx="2743200" cy="2267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kern="1200" cap="all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350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›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7DC6EF8-7239-44B8-A009-F3DF16CC696E}" type="slidenum">
              <a:rPr lang="en-US" sz="900" smtClean="0">
                <a:solidFill>
                  <a:schemeClr val="bg1"/>
                </a:solidFill>
              </a:rPr>
              <a:pPr algn="r"/>
              <a:t>20</a:t>
            </a:fld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78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65E1D-633C-E143-9DCB-0B7AFA56F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80" y="487398"/>
            <a:ext cx="10978219" cy="1007311"/>
          </a:xfrm>
        </p:spPr>
        <p:txBody>
          <a:bodyPr>
            <a:normAutofit/>
          </a:bodyPr>
          <a:lstStyle/>
          <a:p>
            <a:r>
              <a:rPr lang="en-US" sz="3200" b="1" spc="-40">
                <a:latin typeface="+mj-lt"/>
                <a:cs typeface="Arial" panose="020B0604020202020204" pitchFamily="34" charset="0"/>
              </a:rPr>
              <a:t>Active &amp; Fit Direct Fitness Discount Program</a:t>
            </a:r>
            <a:endParaRPr lang="en-US" sz="3200" b="1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B39D0-7BD7-8748-AFAE-9855BEC4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 and Proprietary Information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4AED43-4245-4BF0-BF05-99754B3F5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198" y="6415101"/>
            <a:ext cx="891545" cy="4147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ADA38F-3CB5-4651-B00B-ED7B860CA73F}"/>
              </a:ext>
            </a:extLst>
          </p:cNvPr>
          <p:cNvSpPr txBox="1"/>
          <p:nvPr/>
        </p:nvSpPr>
        <p:spPr>
          <a:xfrm>
            <a:off x="4779021" y="1720840"/>
            <a:ext cx="7141229" cy="53399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5C068C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 charset="-128"/>
                <a:cs typeface="+mn-cs"/>
              </a:rPr>
              <a:t>Members receive access to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5C068C"/>
                </a:solidFill>
                <a:effectLst/>
                <a:uLnTx/>
                <a:uFillTx/>
                <a:ea typeface="ヒラギノ角ゴ Pro W3" charset="-128"/>
                <a:cs typeface="+mn-cs"/>
              </a:rPr>
              <a:t>12,700+ </a:t>
            </a: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ヒラギノ角ゴ Pro W3" charset="-128"/>
                <a:cs typeface="+mn-cs"/>
              </a:rPr>
              <a:t>standard</a:t>
            </a:r>
            <a:r>
              <a:rPr lang="en-US" sz="1900" dirty="0">
                <a:solidFill>
                  <a:schemeClr val="tx2"/>
                </a:solidFill>
                <a:ea typeface="ヒラギノ角ゴ Pro W3" charset="-128"/>
              </a:rPr>
              <a:t> </a:t>
            </a: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ヒラギノ角ゴ Pro W3" charset="-128"/>
                <a:cs typeface="+mn-cs"/>
              </a:rPr>
              <a:t>fitness centers nationwide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5C068C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5C068C"/>
                </a:solidFill>
                <a:effectLst/>
                <a:uLnTx/>
                <a:uFillTx/>
                <a:ea typeface="ヒラギノ角ゴ Pro W3" charset="-128"/>
                <a:cs typeface="+mn-cs"/>
              </a:rPr>
              <a:t>14,000+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ヒラギノ角ゴ Pro W3" charset="-128"/>
                <a:cs typeface="+mn-cs"/>
              </a:rPr>
              <a:t>digital workout video in the comfort of your home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5C068C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5C068C"/>
                </a:solidFill>
                <a:effectLst/>
                <a:uLnTx/>
                <a:uFillTx/>
                <a:ea typeface="ヒラギノ角ゴ Pro W3" charset="-128"/>
                <a:cs typeface="+mn-cs"/>
              </a:rPr>
              <a:t>Just $28/month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 charset="-128"/>
                <a:cs typeface="+mn-cs"/>
              </a:rPr>
              <a:t>fee, plus $28 enrollment fee + taxes (member funded)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5C068C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 charset="-128"/>
                <a:cs typeface="+mn-cs"/>
              </a:rPr>
              <a:t>Find out more at </a:t>
            </a:r>
            <a:r>
              <a:rPr kumimoji="0" lang="en-US" sz="19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 charset="-128"/>
                <a:cs typeface="+mn-cs"/>
                <a:hlinkClick r:id="rId4"/>
              </a:rPr>
              <a:t>healthnet.com/uc</a:t>
            </a:r>
            <a:r>
              <a:rPr kumimoji="0" lang="en-US" sz="19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 charset="-128"/>
                <a:cs typeface="+mn-cs"/>
                <a:hlinkClick r:id="rId5"/>
              </a:rPr>
              <a:t>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 charset="-128"/>
                <a:cs typeface="+mn-cs"/>
              </a:rPr>
              <a:t>(under Wellness Program) or </a:t>
            </a:r>
            <a:r>
              <a:rPr kumimoji="0" lang="en-US" sz="19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 charset="-128"/>
                <a:cs typeface="+mn-cs"/>
                <a:hlinkClick r:id="rId6"/>
              </a:rPr>
              <a:t>activeandfitdirect.com</a:t>
            </a:r>
            <a:r>
              <a:rPr kumimoji="0" lang="en-US" sz="19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 charset="-128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 charset="-128"/>
                <a:cs typeface="+mn-cs"/>
              </a:rPr>
              <a:t>to locate a fitness center near you.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5C068C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 charset="-128"/>
                <a:cs typeface="+mn-cs"/>
              </a:rPr>
              <a:t>Call Active &amp; Fit at 844-646-2746 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 charset="-128"/>
                <a:cs typeface="+mn-cs"/>
              </a:rPr>
              <a:t>to enroll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 charset="-128"/>
                <a:cs typeface="+mn-cs"/>
              </a:rPr>
              <a:t>and to use code HNWELL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5C068C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5C068C"/>
                </a:solidFill>
                <a:effectLst/>
                <a:uLnTx/>
                <a:uFillTx/>
                <a:ea typeface="ヒラギノ角ゴ Pro W3" charset="-128"/>
                <a:cs typeface="+mn-cs"/>
              </a:rPr>
              <a:t>Free Guest Pass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 charset="-128"/>
                <a:cs typeface="+mn-cs"/>
              </a:rPr>
              <a:t>to try-out clubs (available at most centers)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5C068C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 charset="-128"/>
                <a:cs typeface="+mn-cs"/>
              </a:rPr>
              <a:t>Option to switch fitness centers at any time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5C068C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 charset="-128"/>
                <a:cs typeface="+mn-cs"/>
              </a:rPr>
              <a:t>Online fitness tracking from a variety of popular wearable devices, apps, and exercise equipment</a:t>
            </a: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5C068C"/>
              </a:buClr>
              <a:buSzPct val="115000"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F635A6-9779-9F54-416B-EC7BA6CBD5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09" y="2542605"/>
            <a:ext cx="2471595" cy="3271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0D7FE2-DF2D-C808-0E80-B72EC1B1BD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201" y="1494709"/>
            <a:ext cx="3753374" cy="1047896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B6D2919-A3D5-244A-37D9-07D23FB3C38D}"/>
              </a:ext>
            </a:extLst>
          </p:cNvPr>
          <p:cNvSpPr txBox="1">
            <a:spLocks/>
          </p:cNvSpPr>
          <p:nvPr/>
        </p:nvSpPr>
        <p:spPr>
          <a:xfrm>
            <a:off x="8836599" y="6521811"/>
            <a:ext cx="2743200" cy="2267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kern="1200" cap="all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350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›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7DC6EF8-7239-44B8-A009-F3DF16CC696E}" type="slidenum">
              <a:rPr lang="en-US" sz="900" smtClean="0"/>
              <a:pPr algn="r"/>
              <a:t>21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48670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49"/>
    </mc:Choice>
    <mc:Fallback xmlns="">
      <p:transition spd="slow" advTm="2664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61686E-8545-6A41-B817-AC04AB432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>
                <a:latin typeface="+mj-lt"/>
              </a:rPr>
              <a:t>Dedicated Health Benefit Navigators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9D4C5D-4641-164F-BB22-3EFAFD6CF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286" y="1077969"/>
            <a:ext cx="10978218" cy="299600"/>
          </a:xfrm>
        </p:spPr>
        <p:txBody>
          <a:bodyPr>
            <a:normAutofit/>
          </a:bodyPr>
          <a:lstStyle/>
          <a:p>
            <a:r>
              <a:rPr lang="en-US" sz="2000"/>
              <a:t>PERSONALIZED NAVIGATION FOR HIGH-TOUCH SERVICE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66497" y="2261450"/>
            <a:ext cx="2646137" cy="2626543"/>
            <a:chOff x="550813" y="2172284"/>
            <a:chExt cx="2646137" cy="2626543"/>
          </a:xfrm>
        </p:grpSpPr>
        <p:grpSp>
          <p:nvGrpSpPr>
            <p:cNvPr id="12" name="Group 11"/>
            <p:cNvGrpSpPr/>
            <p:nvPr/>
          </p:nvGrpSpPr>
          <p:grpSpPr>
            <a:xfrm>
              <a:off x="550813" y="2172284"/>
              <a:ext cx="2646137" cy="2626543"/>
              <a:chOff x="1015621" y="2223011"/>
              <a:chExt cx="3107823" cy="3107822"/>
            </a:xfrm>
          </p:grpSpPr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4D442E19-E21A-4C30-9C5D-D1EE0B95965A}"/>
                  </a:ext>
                </a:extLst>
              </p:cNvPr>
              <p:cNvSpPr/>
              <p:nvPr/>
            </p:nvSpPr>
            <p:spPr>
              <a:xfrm>
                <a:off x="1015621" y="2223012"/>
                <a:ext cx="3107823" cy="3107821"/>
              </a:xfrm>
              <a:prstGeom prst="arc">
                <a:avLst>
                  <a:gd name="adj1" fmla="val 16274650"/>
                  <a:gd name="adj2" fmla="val 19697608"/>
                </a:avLst>
              </a:prstGeom>
              <a:noFill/>
              <a:ln w="3810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E7C44639-FA60-49C7-8E60-AE47E85A5EAC}"/>
                  </a:ext>
                </a:extLst>
              </p:cNvPr>
              <p:cNvSpPr/>
              <p:nvPr/>
            </p:nvSpPr>
            <p:spPr>
              <a:xfrm>
                <a:off x="1015621" y="2223012"/>
                <a:ext cx="3107823" cy="3107821"/>
              </a:xfrm>
              <a:prstGeom prst="arc">
                <a:avLst>
                  <a:gd name="adj1" fmla="val 19795724"/>
                  <a:gd name="adj2" fmla="val 1726976"/>
                </a:avLst>
              </a:prstGeom>
              <a:noFill/>
              <a:ln w="3810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22A8D545-56E6-41B5-9F0B-DBCB9570A76F}"/>
                  </a:ext>
                </a:extLst>
              </p:cNvPr>
              <p:cNvSpPr/>
              <p:nvPr/>
            </p:nvSpPr>
            <p:spPr>
              <a:xfrm flipH="1">
                <a:off x="1015621" y="2223012"/>
                <a:ext cx="3107822" cy="3107821"/>
              </a:xfrm>
              <a:prstGeom prst="arc">
                <a:avLst>
                  <a:gd name="adj1" fmla="val 19827629"/>
                  <a:gd name="adj2" fmla="val 1734475"/>
                </a:avLst>
              </a:prstGeom>
              <a:noFill/>
              <a:ln w="3810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>
                <a:extLst>
                  <a:ext uri="{FF2B5EF4-FFF2-40B4-BE49-F238E27FC236}">
                    <a16:creationId xmlns:a16="http://schemas.microsoft.com/office/drawing/2014/main" id="{FB2DE67C-1BA9-4F37-9379-EC66A4C89BB0}"/>
                  </a:ext>
                </a:extLst>
              </p:cNvPr>
              <p:cNvSpPr/>
              <p:nvPr/>
            </p:nvSpPr>
            <p:spPr>
              <a:xfrm flipH="1">
                <a:off x="1015621" y="2223012"/>
                <a:ext cx="3107822" cy="3107821"/>
              </a:xfrm>
              <a:prstGeom prst="arc">
                <a:avLst>
                  <a:gd name="adj1" fmla="val 1836794"/>
                  <a:gd name="adj2" fmla="val 5344172"/>
                </a:avLst>
              </a:prstGeom>
              <a:noFill/>
              <a:ln w="3810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31AD4577-DE9D-4A0D-A6A3-BF9E475D1B76}"/>
                  </a:ext>
                </a:extLst>
              </p:cNvPr>
              <p:cNvSpPr/>
              <p:nvPr/>
            </p:nvSpPr>
            <p:spPr>
              <a:xfrm flipH="1">
                <a:off x="1015621" y="2223012"/>
                <a:ext cx="3107822" cy="3107821"/>
              </a:xfrm>
              <a:prstGeom prst="arc">
                <a:avLst>
                  <a:gd name="adj1" fmla="val 5457754"/>
                  <a:gd name="adj2" fmla="val 8970771"/>
                </a:avLst>
              </a:prstGeom>
              <a:noFill/>
              <a:ln w="3810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>
                <a:extLst>
                  <a:ext uri="{FF2B5EF4-FFF2-40B4-BE49-F238E27FC236}">
                    <a16:creationId xmlns:a16="http://schemas.microsoft.com/office/drawing/2014/main" id="{80875EEC-F768-45D9-A6B3-E3410F2ABB48}"/>
                  </a:ext>
                </a:extLst>
              </p:cNvPr>
              <p:cNvSpPr/>
              <p:nvPr/>
            </p:nvSpPr>
            <p:spPr>
              <a:xfrm flipH="1">
                <a:off x="1015621" y="2223011"/>
                <a:ext cx="3107822" cy="3107820"/>
              </a:xfrm>
              <a:prstGeom prst="arc">
                <a:avLst>
                  <a:gd name="adj1" fmla="val 16242718"/>
                  <a:gd name="adj2" fmla="val 19736295"/>
                </a:avLst>
              </a:prstGeom>
              <a:noFill/>
              <a:ln w="3810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1020990" y="2934354"/>
              <a:ext cx="1669586" cy="1118473"/>
              <a:chOff x="3644566" y="2854408"/>
              <a:chExt cx="1866213" cy="1259521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E4F52F8-B693-4F10-BFC5-7B6D2CE3E588}"/>
                  </a:ext>
                </a:extLst>
              </p:cNvPr>
              <p:cNvGrpSpPr/>
              <p:nvPr/>
            </p:nvGrpSpPr>
            <p:grpSpPr>
              <a:xfrm>
                <a:off x="4672918" y="3200222"/>
                <a:ext cx="658780" cy="913707"/>
                <a:chOff x="5154780" y="3516754"/>
                <a:chExt cx="813308" cy="1128034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6DB4D53-7392-4EA6-A3EA-CB747834CAC9}"/>
                    </a:ext>
                  </a:extLst>
                </p:cNvPr>
                <p:cNvSpPr/>
                <p:nvPr/>
              </p:nvSpPr>
              <p:spPr>
                <a:xfrm>
                  <a:off x="5154780" y="4253758"/>
                  <a:ext cx="813308" cy="391030"/>
                </a:xfrm>
                <a:prstGeom prst="rect">
                  <a:avLst/>
                </a:prstGeom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algn="ctr"/>
                  <a:r>
                    <a:rPr lang="en-US" sz="1200" b="1">
                      <a:solidFill>
                        <a:schemeClr val="tx2"/>
                      </a:solidFill>
                    </a:rPr>
                    <a:t>Member</a:t>
                  </a:r>
                </a:p>
              </p:txBody>
            </p:sp>
            <p:grpSp>
              <p:nvGrpSpPr>
                <p:cNvPr id="44" name="Group 4">
                  <a:extLst>
                    <a:ext uri="{FF2B5EF4-FFF2-40B4-BE49-F238E27FC236}">
                      <a16:creationId xmlns:a16="http://schemas.microsoft.com/office/drawing/2014/main" id="{FDBF4633-48BE-4A29-8E8C-899DF5424AB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280605" y="3516754"/>
                  <a:ext cx="561659" cy="627801"/>
                  <a:chOff x="3197" y="2057"/>
                  <a:chExt cx="518" cy="579"/>
                </a:xfrm>
                <a:solidFill>
                  <a:schemeClr val="tx2"/>
                </a:solidFill>
              </p:grpSpPr>
              <p:sp>
                <p:nvSpPr>
                  <p:cNvPr id="45" name="Freeform 5">
                    <a:extLst>
                      <a:ext uri="{FF2B5EF4-FFF2-40B4-BE49-F238E27FC236}">
                        <a16:creationId xmlns:a16="http://schemas.microsoft.com/office/drawing/2014/main" id="{9A4D57CB-5BB1-447B-8374-B61EBBBE70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17" y="2057"/>
                    <a:ext cx="275" cy="313"/>
                  </a:xfrm>
                  <a:custGeom>
                    <a:avLst/>
                    <a:gdLst>
                      <a:gd name="T0" fmla="*/ 112 w 812"/>
                      <a:gd name="T1" fmla="*/ 733 h 927"/>
                      <a:gd name="T2" fmla="*/ 296 w 812"/>
                      <a:gd name="T3" fmla="*/ 900 h 927"/>
                      <a:gd name="T4" fmla="*/ 418 w 812"/>
                      <a:gd name="T5" fmla="*/ 925 h 927"/>
                      <a:gd name="T6" fmla="*/ 539 w 812"/>
                      <a:gd name="T7" fmla="*/ 893 h 927"/>
                      <a:gd name="T8" fmla="*/ 719 w 812"/>
                      <a:gd name="T9" fmla="*/ 715 h 927"/>
                      <a:gd name="T10" fmla="*/ 808 w 812"/>
                      <a:gd name="T11" fmla="*/ 467 h 927"/>
                      <a:gd name="T12" fmla="*/ 812 w 812"/>
                      <a:gd name="T13" fmla="*/ 412 h 927"/>
                      <a:gd name="T14" fmla="*/ 812 w 812"/>
                      <a:gd name="T15" fmla="*/ 412 h 927"/>
                      <a:gd name="T16" fmla="*/ 812 w 812"/>
                      <a:gd name="T17" fmla="*/ 412 h 927"/>
                      <a:gd name="T18" fmla="*/ 721 w 812"/>
                      <a:gd name="T19" fmla="*/ 158 h 927"/>
                      <a:gd name="T20" fmla="*/ 503 w 812"/>
                      <a:gd name="T21" fmla="*/ 21 h 927"/>
                      <a:gd name="T22" fmla="*/ 232 w 812"/>
                      <a:gd name="T23" fmla="*/ 52 h 927"/>
                      <a:gd name="T24" fmla="*/ 51 w 812"/>
                      <a:gd name="T25" fmla="*/ 231 h 927"/>
                      <a:gd name="T26" fmla="*/ 16 w 812"/>
                      <a:gd name="T27" fmla="*/ 495 h 927"/>
                      <a:gd name="T28" fmla="*/ 112 w 812"/>
                      <a:gd name="T29" fmla="*/ 733 h 9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12" h="927">
                        <a:moveTo>
                          <a:pt x="112" y="733"/>
                        </a:moveTo>
                        <a:cubicBezTo>
                          <a:pt x="158" y="802"/>
                          <a:pt x="219" y="866"/>
                          <a:pt x="296" y="900"/>
                        </a:cubicBezTo>
                        <a:cubicBezTo>
                          <a:pt x="335" y="917"/>
                          <a:pt x="376" y="927"/>
                          <a:pt x="418" y="925"/>
                        </a:cubicBezTo>
                        <a:cubicBezTo>
                          <a:pt x="460" y="923"/>
                          <a:pt x="501" y="911"/>
                          <a:pt x="539" y="893"/>
                        </a:cubicBezTo>
                        <a:cubicBezTo>
                          <a:pt x="615" y="854"/>
                          <a:pt x="675" y="787"/>
                          <a:pt x="719" y="715"/>
                        </a:cubicBezTo>
                        <a:cubicBezTo>
                          <a:pt x="766" y="640"/>
                          <a:pt x="797" y="555"/>
                          <a:pt x="808" y="467"/>
                        </a:cubicBezTo>
                        <a:cubicBezTo>
                          <a:pt x="810" y="449"/>
                          <a:pt x="812" y="430"/>
                          <a:pt x="812" y="412"/>
                        </a:cubicBezTo>
                        <a:cubicBezTo>
                          <a:pt x="812" y="412"/>
                          <a:pt x="812" y="412"/>
                          <a:pt x="812" y="412"/>
                        </a:cubicBezTo>
                        <a:cubicBezTo>
                          <a:pt x="812" y="412"/>
                          <a:pt x="812" y="412"/>
                          <a:pt x="812" y="412"/>
                        </a:cubicBezTo>
                        <a:cubicBezTo>
                          <a:pt x="811" y="319"/>
                          <a:pt x="779" y="230"/>
                          <a:pt x="721" y="158"/>
                        </a:cubicBezTo>
                        <a:cubicBezTo>
                          <a:pt x="667" y="90"/>
                          <a:pt x="587" y="40"/>
                          <a:pt x="503" y="21"/>
                        </a:cubicBezTo>
                        <a:cubicBezTo>
                          <a:pt x="411" y="0"/>
                          <a:pt x="316" y="11"/>
                          <a:pt x="232" y="52"/>
                        </a:cubicBezTo>
                        <a:cubicBezTo>
                          <a:pt x="154" y="89"/>
                          <a:pt x="89" y="154"/>
                          <a:pt x="51" y="231"/>
                        </a:cubicBezTo>
                        <a:cubicBezTo>
                          <a:pt x="10" y="314"/>
                          <a:pt x="0" y="404"/>
                          <a:pt x="16" y="495"/>
                        </a:cubicBezTo>
                        <a:cubicBezTo>
                          <a:pt x="30" y="579"/>
                          <a:pt x="64" y="662"/>
                          <a:pt x="112" y="7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6">
                    <a:extLst>
                      <a:ext uri="{FF2B5EF4-FFF2-40B4-BE49-F238E27FC236}">
                        <a16:creationId xmlns:a16="http://schemas.microsoft.com/office/drawing/2014/main" id="{EF0207BA-3AA0-4B52-93B2-0171C9F3FA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7" y="2384"/>
                    <a:ext cx="518" cy="252"/>
                  </a:xfrm>
                  <a:custGeom>
                    <a:avLst/>
                    <a:gdLst>
                      <a:gd name="T0" fmla="*/ 1396 w 1528"/>
                      <a:gd name="T1" fmla="*/ 113 h 746"/>
                      <a:gd name="T2" fmla="*/ 1110 w 1528"/>
                      <a:gd name="T3" fmla="*/ 4 h 746"/>
                      <a:gd name="T4" fmla="*/ 1058 w 1528"/>
                      <a:gd name="T5" fmla="*/ 4 h 746"/>
                      <a:gd name="T6" fmla="*/ 1000 w 1528"/>
                      <a:gd name="T7" fmla="*/ 16 h 746"/>
                      <a:gd name="T8" fmla="*/ 974 w 1528"/>
                      <a:gd name="T9" fmla="*/ 47 h 746"/>
                      <a:gd name="T10" fmla="*/ 840 w 1528"/>
                      <a:gd name="T11" fmla="*/ 208 h 746"/>
                      <a:gd name="T12" fmla="*/ 765 w 1528"/>
                      <a:gd name="T13" fmla="*/ 297 h 746"/>
                      <a:gd name="T14" fmla="*/ 655 w 1528"/>
                      <a:gd name="T15" fmla="*/ 167 h 746"/>
                      <a:gd name="T16" fmla="*/ 563 w 1528"/>
                      <a:gd name="T17" fmla="*/ 57 h 746"/>
                      <a:gd name="T18" fmla="*/ 535 w 1528"/>
                      <a:gd name="T19" fmla="*/ 24 h 746"/>
                      <a:gd name="T20" fmla="*/ 496 w 1528"/>
                      <a:gd name="T21" fmla="*/ 4 h 746"/>
                      <a:gd name="T22" fmla="*/ 348 w 1528"/>
                      <a:gd name="T23" fmla="*/ 9 h 746"/>
                      <a:gd name="T24" fmla="*/ 144 w 1528"/>
                      <a:gd name="T25" fmla="*/ 103 h 746"/>
                      <a:gd name="T26" fmla="*/ 20 w 1528"/>
                      <a:gd name="T27" fmla="*/ 290 h 746"/>
                      <a:gd name="T28" fmla="*/ 0 w 1528"/>
                      <a:gd name="T29" fmla="*/ 437 h 746"/>
                      <a:gd name="T30" fmla="*/ 0 w 1528"/>
                      <a:gd name="T31" fmla="*/ 696 h 746"/>
                      <a:gd name="T32" fmla="*/ 0 w 1528"/>
                      <a:gd name="T33" fmla="*/ 703 h 746"/>
                      <a:gd name="T34" fmla="*/ 42 w 1528"/>
                      <a:gd name="T35" fmla="*/ 745 h 746"/>
                      <a:gd name="T36" fmla="*/ 186 w 1528"/>
                      <a:gd name="T37" fmla="*/ 745 h 746"/>
                      <a:gd name="T38" fmla="*/ 531 w 1528"/>
                      <a:gd name="T39" fmla="*/ 745 h 746"/>
                      <a:gd name="T40" fmla="*/ 949 w 1528"/>
                      <a:gd name="T41" fmla="*/ 745 h 746"/>
                      <a:gd name="T42" fmla="*/ 1308 w 1528"/>
                      <a:gd name="T43" fmla="*/ 745 h 746"/>
                      <a:gd name="T44" fmla="*/ 1483 w 1528"/>
                      <a:gd name="T45" fmla="*/ 745 h 746"/>
                      <a:gd name="T46" fmla="*/ 1486 w 1528"/>
                      <a:gd name="T47" fmla="*/ 745 h 746"/>
                      <a:gd name="T48" fmla="*/ 1528 w 1528"/>
                      <a:gd name="T49" fmla="*/ 703 h 746"/>
                      <a:gd name="T50" fmla="*/ 1528 w 1528"/>
                      <a:gd name="T51" fmla="*/ 451 h 746"/>
                      <a:gd name="T52" fmla="*/ 1528 w 1528"/>
                      <a:gd name="T53" fmla="*/ 415 h 746"/>
                      <a:gd name="T54" fmla="*/ 1396 w 1528"/>
                      <a:gd name="T55" fmla="*/ 113 h 7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528" h="746">
                        <a:moveTo>
                          <a:pt x="1396" y="113"/>
                        </a:moveTo>
                        <a:cubicBezTo>
                          <a:pt x="1318" y="41"/>
                          <a:pt x="1216" y="4"/>
                          <a:pt x="1110" y="4"/>
                        </a:cubicBezTo>
                        <a:cubicBezTo>
                          <a:pt x="1093" y="4"/>
                          <a:pt x="1076" y="4"/>
                          <a:pt x="1058" y="4"/>
                        </a:cubicBezTo>
                        <a:cubicBezTo>
                          <a:pt x="1038" y="4"/>
                          <a:pt x="1015" y="0"/>
                          <a:pt x="1000" y="16"/>
                        </a:cubicBezTo>
                        <a:cubicBezTo>
                          <a:pt x="991" y="25"/>
                          <a:pt x="983" y="36"/>
                          <a:pt x="974" y="47"/>
                        </a:cubicBezTo>
                        <a:cubicBezTo>
                          <a:pt x="929" y="100"/>
                          <a:pt x="885" y="154"/>
                          <a:pt x="840" y="208"/>
                        </a:cubicBezTo>
                        <a:cubicBezTo>
                          <a:pt x="815" y="238"/>
                          <a:pt x="790" y="267"/>
                          <a:pt x="765" y="297"/>
                        </a:cubicBezTo>
                        <a:cubicBezTo>
                          <a:pt x="728" y="254"/>
                          <a:pt x="692" y="210"/>
                          <a:pt x="655" y="167"/>
                        </a:cubicBezTo>
                        <a:cubicBezTo>
                          <a:pt x="624" y="130"/>
                          <a:pt x="594" y="94"/>
                          <a:pt x="563" y="57"/>
                        </a:cubicBezTo>
                        <a:cubicBezTo>
                          <a:pt x="553" y="46"/>
                          <a:pt x="544" y="35"/>
                          <a:pt x="535" y="24"/>
                        </a:cubicBezTo>
                        <a:cubicBezTo>
                          <a:pt x="524" y="12"/>
                          <a:pt x="514" y="4"/>
                          <a:pt x="496" y="4"/>
                        </a:cubicBezTo>
                        <a:cubicBezTo>
                          <a:pt x="447" y="2"/>
                          <a:pt x="397" y="2"/>
                          <a:pt x="348" y="9"/>
                        </a:cubicBezTo>
                        <a:cubicBezTo>
                          <a:pt x="272" y="20"/>
                          <a:pt x="202" y="54"/>
                          <a:pt x="144" y="103"/>
                        </a:cubicBezTo>
                        <a:cubicBezTo>
                          <a:pt x="86" y="152"/>
                          <a:pt x="43" y="218"/>
                          <a:pt x="20" y="290"/>
                        </a:cubicBezTo>
                        <a:cubicBezTo>
                          <a:pt x="4" y="338"/>
                          <a:pt x="0" y="387"/>
                          <a:pt x="0" y="437"/>
                        </a:cubicBezTo>
                        <a:cubicBezTo>
                          <a:pt x="0" y="523"/>
                          <a:pt x="0" y="610"/>
                          <a:pt x="0" y="696"/>
                        </a:cubicBezTo>
                        <a:cubicBezTo>
                          <a:pt x="0" y="698"/>
                          <a:pt x="0" y="701"/>
                          <a:pt x="0" y="703"/>
                        </a:cubicBezTo>
                        <a:cubicBezTo>
                          <a:pt x="0" y="726"/>
                          <a:pt x="20" y="745"/>
                          <a:pt x="42" y="745"/>
                        </a:cubicBezTo>
                        <a:cubicBezTo>
                          <a:pt x="90" y="745"/>
                          <a:pt x="138" y="745"/>
                          <a:pt x="186" y="745"/>
                        </a:cubicBezTo>
                        <a:cubicBezTo>
                          <a:pt x="301" y="745"/>
                          <a:pt x="416" y="745"/>
                          <a:pt x="531" y="745"/>
                        </a:cubicBezTo>
                        <a:cubicBezTo>
                          <a:pt x="670" y="745"/>
                          <a:pt x="809" y="745"/>
                          <a:pt x="949" y="745"/>
                        </a:cubicBezTo>
                        <a:cubicBezTo>
                          <a:pt x="1069" y="745"/>
                          <a:pt x="1188" y="745"/>
                          <a:pt x="1308" y="745"/>
                        </a:cubicBezTo>
                        <a:cubicBezTo>
                          <a:pt x="1367" y="745"/>
                          <a:pt x="1425" y="746"/>
                          <a:pt x="1483" y="745"/>
                        </a:cubicBezTo>
                        <a:cubicBezTo>
                          <a:pt x="1484" y="745"/>
                          <a:pt x="1485" y="745"/>
                          <a:pt x="1486" y="745"/>
                        </a:cubicBezTo>
                        <a:cubicBezTo>
                          <a:pt x="1509" y="745"/>
                          <a:pt x="1528" y="726"/>
                          <a:pt x="1528" y="703"/>
                        </a:cubicBezTo>
                        <a:cubicBezTo>
                          <a:pt x="1528" y="619"/>
                          <a:pt x="1528" y="535"/>
                          <a:pt x="1528" y="451"/>
                        </a:cubicBezTo>
                        <a:cubicBezTo>
                          <a:pt x="1528" y="439"/>
                          <a:pt x="1528" y="427"/>
                          <a:pt x="1528" y="415"/>
                        </a:cubicBezTo>
                        <a:cubicBezTo>
                          <a:pt x="1527" y="301"/>
                          <a:pt x="1480" y="190"/>
                          <a:pt x="1396" y="1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D2782C93-820D-4EFE-83BA-20AF825F8403}"/>
                  </a:ext>
                </a:extLst>
              </p:cNvPr>
              <p:cNvGrpSpPr/>
              <p:nvPr/>
            </p:nvGrpSpPr>
            <p:grpSpPr>
              <a:xfrm>
                <a:off x="3734127" y="3200222"/>
                <a:ext cx="924012" cy="913707"/>
                <a:chOff x="6051041" y="3516754"/>
                <a:chExt cx="1140755" cy="1128034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D6B652B-D0F3-40FC-86CB-745C2A7A6328}"/>
                    </a:ext>
                  </a:extLst>
                </p:cNvPr>
                <p:cNvSpPr/>
                <p:nvPr/>
              </p:nvSpPr>
              <p:spPr>
                <a:xfrm>
                  <a:off x="6051041" y="4253758"/>
                  <a:ext cx="1140755" cy="391030"/>
                </a:xfrm>
                <a:prstGeom prst="rect">
                  <a:avLst/>
                </a:prstGeom>
              </p:spPr>
              <p:txBody>
                <a:bodyPr wrap="square" lIns="0" tIns="0" rIns="0" bIns="0" anchor="t" anchorCtr="0">
                  <a:noAutofit/>
                </a:bodyPr>
                <a:lstStyle/>
                <a:p>
                  <a:pPr algn="ctr"/>
                  <a:r>
                    <a:rPr lang="en-US" sz="1200" b="1">
                      <a:solidFill>
                        <a:schemeClr val="tx2"/>
                      </a:solidFill>
                    </a:rPr>
                    <a:t>HBN</a:t>
                  </a:r>
                </a:p>
              </p:txBody>
            </p:sp>
            <p:grpSp>
              <p:nvGrpSpPr>
                <p:cNvPr id="40" name="Group 4">
                  <a:extLst>
                    <a:ext uri="{FF2B5EF4-FFF2-40B4-BE49-F238E27FC236}">
                      <a16:creationId xmlns:a16="http://schemas.microsoft.com/office/drawing/2014/main" id="{E11B86E4-BF34-4A3B-B091-AFF75DC10B0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6340589" y="3516754"/>
                  <a:ext cx="561659" cy="627801"/>
                  <a:chOff x="3197" y="2057"/>
                  <a:chExt cx="518" cy="579"/>
                </a:xfrm>
                <a:solidFill>
                  <a:schemeClr val="tx2"/>
                </a:solidFill>
              </p:grpSpPr>
              <p:sp>
                <p:nvSpPr>
                  <p:cNvPr id="41" name="Freeform 5">
                    <a:extLst>
                      <a:ext uri="{FF2B5EF4-FFF2-40B4-BE49-F238E27FC236}">
                        <a16:creationId xmlns:a16="http://schemas.microsoft.com/office/drawing/2014/main" id="{C3F322D4-1C13-4B82-8ECA-61B75F1F98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17" y="2057"/>
                    <a:ext cx="275" cy="313"/>
                  </a:xfrm>
                  <a:custGeom>
                    <a:avLst/>
                    <a:gdLst>
                      <a:gd name="T0" fmla="*/ 112 w 812"/>
                      <a:gd name="T1" fmla="*/ 733 h 927"/>
                      <a:gd name="T2" fmla="*/ 296 w 812"/>
                      <a:gd name="T3" fmla="*/ 900 h 927"/>
                      <a:gd name="T4" fmla="*/ 418 w 812"/>
                      <a:gd name="T5" fmla="*/ 925 h 927"/>
                      <a:gd name="T6" fmla="*/ 539 w 812"/>
                      <a:gd name="T7" fmla="*/ 893 h 927"/>
                      <a:gd name="T8" fmla="*/ 719 w 812"/>
                      <a:gd name="T9" fmla="*/ 715 h 927"/>
                      <a:gd name="T10" fmla="*/ 808 w 812"/>
                      <a:gd name="T11" fmla="*/ 467 h 927"/>
                      <a:gd name="T12" fmla="*/ 812 w 812"/>
                      <a:gd name="T13" fmla="*/ 412 h 927"/>
                      <a:gd name="T14" fmla="*/ 812 w 812"/>
                      <a:gd name="T15" fmla="*/ 412 h 927"/>
                      <a:gd name="T16" fmla="*/ 812 w 812"/>
                      <a:gd name="T17" fmla="*/ 412 h 927"/>
                      <a:gd name="T18" fmla="*/ 721 w 812"/>
                      <a:gd name="T19" fmla="*/ 158 h 927"/>
                      <a:gd name="T20" fmla="*/ 503 w 812"/>
                      <a:gd name="T21" fmla="*/ 21 h 927"/>
                      <a:gd name="T22" fmla="*/ 232 w 812"/>
                      <a:gd name="T23" fmla="*/ 52 h 927"/>
                      <a:gd name="T24" fmla="*/ 51 w 812"/>
                      <a:gd name="T25" fmla="*/ 231 h 927"/>
                      <a:gd name="T26" fmla="*/ 16 w 812"/>
                      <a:gd name="T27" fmla="*/ 495 h 927"/>
                      <a:gd name="T28" fmla="*/ 112 w 812"/>
                      <a:gd name="T29" fmla="*/ 733 h 9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12" h="927">
                        <a:moveTo>
                          <a:pt x="112" y="733"/>
                        </a:moveTo>
                        <a:cubicBezTo>
                          <a:pt x="158" y="802"/>
                          <a:pt x="219" y="866"/>
                          <a:pt x="296" y="900"/>
                        </a:cubicBezTo>
                        <a:cubicBezTo>
                          <a:pt x="335" y="917"/>
                          <a:pt x="376" y="927"/>
                          <a:pt x="418" y="925"/>
                        </a:cubicBezTo>
                        <a:cubicBezTo>
                          <a:pt x="460" y="923"/>
                          <a:pt x="501" y="911"/>
                          <a:pt x="539" y="893"/>
                        </a:cubicBezTo>
                        <a:cubicBezTo>
                          <a:pt x="615" y="854"/>
                          <a:pt x="675" y="787"/>
                          <a:pt x="719" y="715"/>
                        </a:cubicBezTo>
                        <a:cubicBezTo>
                          <a:pt x="766" y="640"/>
                          <a:pt x="797" y="555"/>
                          <a:pt x="808" y="467"/>
                        </a:cubicBezTo>
                        <a:cubicBezTo>
                          <a:pt x="810" y="449"/>
                          <a:pt x="812" y="430"/>
                          <a:pt x="812" y="412"/>
                        </a:cubicBezTo>
                        <a:cubicBezTo>
                          <a:pt x="812" y="412"/>
                          <a:pt x="812" y="412"/>
                          <a:pt x="812" y="412"/>
                        </a:cubicBezTo>
                        <a:cubicBezTo>
                          <a:pt x="812" y="412"/>
                          <a:pt x="812" y="412"/>
                          <a:pt x="812" y="412"/>
                        </a:cubicBezTo>
                        <a:cubicBezTo>
                          <a:pt x="811" y="319"/>
                          <a:pt x="779" y="230"/>
                          <a:pt x="721" y="158"/>
                        </a:cubicBezTo>
                        <a:cubicBezTo>
                          <a:pt x="667" y="90"/>
                          <a:pt x="587" y="40"/>
                          <a:pt x="503" y="21"/>
                        </a:cubicBezTo>
                        <a:cubicBezTo>
                          <a:pt x="411" y="0"/>
                          <a:pt x="316" y="11"/>
                          <a:pt x="232" y="52"/>
                        </a:cubicBezTo>
                        <a:cubicBezTo>
                          <a:pt x="154" y="89"/>
                          <a:pt x="89" y="154"/>
                          <a:pt x="51" y="231"/>
                        </a:cubicBezTo>
                        <a:cubicBezTo>
                          <a:pt x="10" y="314"/>
                          <a:pt x="0" y="404"/>
                          <a:pt x="16" y="495"/>
                        </a:cubicBezTo>
                        <a:cubicBezTo>
                          <a:pt x="30" y="579"/>
                          <a:pt x="64" y="662"/>
                          <a:pt x="112" y="7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Freeform 6">
                    <a:extLst>
                      <a:ext uri="{FF2B5EF4-FFF2-40B4-BE49-F238E27FC236}">
                        <a16:creationId xmlns:a16="http://schemas.microsoft.com/office/drawing/2014/main" id="{6F269F68-57A4-413F-BB5D-DD25A4E451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7" y="2384"/>
                    <a:ext cx="518" cy="252"/>
                  </a:xfrm>
                  <a:custGeom>
                    <a:avLst/>
                    <a:gdLst>
                      <a:gd name="T0" fmla="*/ 1396 w 1528"/>
                      <a:gd name="T1" fmla="*/ 113 h 746"/>
                      <a:gd name="T2" fmla="*/ 1110 w 1528"/>
                      <a:gd name="T3" fmla="*/ 4 h 746"/>
                      <a:gd name="T4" fmla="*/ 1058 w 1528"/>
                      <a:gd name="T5" fmla="*/ 4 h 746"/>
                      <a:gd name="T6" fmla="*/ 1000 w 1528"/>
                      <a:gd name="T7" fmla="*/ 16 h 746"/>
                      <a:gd name="T8" fmla="*/ 974 w 1528"/>
                      <a:gd name="T9" fmla="*/ 47 h 746"/>
                      <a:gd name="T10" fmla="*/ 840 w 1528"/>
                      <a:gd name="T11" fmla="*/ 208 h 746"/>
                      <a:gd name="T12" fmla="*/ 765 w 1528"/>
                      <a:gd name="T13" fmla="*/ 297 h 746"/>
                      <a:gd name="T14" fmla="*/ 655 w 1528"/>
                      <a:gd name="T15" fmla="*/ 167 h 746"/>
                      <a:gd name="T16" fmla="*/ 563 w 1528"/>
                      <a:gd name="T17" fmla="*/ 57 h 746"/>
                      <a:gd name="T18" fmla="*/ 535 w 1528"/>
                      <a:gd name="T19" fmla="*/ 24 h 746"/>
                      <a:gd name="T20" fmla="*/ 496 w 1528"/>
                      <a:gd name="T21" fmla="*/ 4 h 746"/>
                      <a:gd name="T22" fmla="*/ 348 w 1528"/>
                      <a:gd name="T23" fmla="*/ 9 h 746"/>
                      <a:gd name="T24" fmla="*/ 144 w 1528"/>
                      <a:gd name="T25" fmla="*/ 103 h 746"/>
                      <a:gd name="T26" fmla="*/ 20 w 1528"/>
                      <a:gd name="T27" fmla="*/ 290 h 746"/>
                      <a:gd name="T28" fmla="*/ 0 w 1528"/>
                      <a:gd name="T29" fmla="*/ 437 h 746"/>
                      <a:gd name="T30" fmla="*/ 0 w 1528"/>
                      <a:gd name="T31" fmla="*/ 696 h 746"/>
                      <a:gd name="T32" fmla="*/ 0 w 1528"/>
                      <a:gd name="T33" fmla="*/ 703 h 746"/>
                      <a:gd name="T34" fmla="*/ 42 w 1528"/>
                      <a:gd name="T35" fmla="*/ 745 h 746"/>
                      <a:gd name="T36" fmla="*/ 186 w 1528"/>
                      <a:gd name="T37" fmla="*/ 745 h 746"/>
                      <a:gd name="T38" fmla="*/ 531 w 1528"/>
                      <a:gd name="T39" fmla="*/ 745 h 746"/>
                      <a:gd name="T40" fmla="*/ 949 w 1528"/>
                      <a:gd name="T41" fmla="*/ 745 h 746"/>
                      <a:gd name="T42" fmla="*/ 1308 w 1528"/>
                      <a:gd name="T43" fmla="*/ 745 h 746"/>
                      <a:gd name="T44" fmla="*/ 1483 w 1528"/>
                      <a:gd name="T45" fmla="*/ 745 h 746"/>
                      <a:gd name="T46" fmla="*/ 1486 w 1528"/>
                      <a:gd name="T47" fmla="*/ 745 h 746"/>
                      <a:gd name="T48" fmla="*/ 1528 w 1528"/>
                      <a:gd name="T49" fmla="*/ 703 h 746"/>
                      <a:gd name="T50" fmla="*/ 1528 w 1528"/>
                      <a:gd name="T51" fmla="*/ 451 h 746"/>
                      <a:gd name="T52" fmla="*/ 1528 w 1528"/>
                      <a:gd name="T53" fmla="*/ 415 h 746"/>
                      <a:gd name="T54" fmla="*/ 1396 w 1528"/>
                      <a:gd name="T55" fmla="*/ 113 h 7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528" h="746">
                        <a:moveTo>
                          <a:pt x="1396" y="113"/>
                        </a:moveTo>
                        <a:cubicBezTo>
                          <a:pt x="1318" y="41"/>
                          <a:pt x="1216" y="4"/>
                          <a:pt x="1110" y="4"/>
                        </a:cubicBezTo>
                        <a:cubicBezTo>
                          <a:pt x="1093" y="4"/>
                          <a:pt x="1076" y="4"/>
                          <a:pt x="1058" y="4"/>
                        </a:cubicBezTo>
                        <a:cubicBezTo>
                          <a:pt x="1038" y="4"/>
                          <a:pt x="1015" y="0"/>
                          <a:pt x="1000" y="16"/>
                        </a:cubicBezTo>
                        <a:cubicBezTo>
                          <a:pt x="991" y="25"/>
                          <a:pt x="983" y="36"/>
                          <a:pt x="974" y="47"/>
                        </a:cubicBezTo>
                        <a:cubicBezTo>
                          <a:pt x="929" y="100"/>
                          <a:pt x="885" y="154"/>
                          <a:pt x="840" y="208"/>
                        </a:cubicBezTo>
                        <a:cubicBezTo>
                          <a:pt x="815" y="238"/>
                          <a:pt x="790" y="267"/>
                          <a:pt x="765" y="297"/>
                        </a:cubicBezTo>
                        <a:cubicBezTo>
                          <a:pt x="728" y="254"/>
                          <a:pt x="692" y="210"/>
                          <a:pt x="655" y="167"/>
                        </a:cubicBezTo>
                        <a:cubicBezTo>
                          <a:pt x="624" y="130"/>
                          <a:pt x="594" y="94"/>
                          <a:pt x="563" y="57"/>
                        </a:cubicBezTo>
                        <a:cubicBezTo>
                          <a:pt x="553" y="46"/>
                          <a:pt x="544" y="35"/>
                          <a:pt x="535" y="24"/>
                        </a:cubicBezTo>
                        <a:cubicBezTo>
                          <a:pt x="524" y="12"/>
                          <a:pt x="514" y="4"/>
                          <a:pt x="496" y="4"/>
                        </a:cubicBezTo>
                        <a:cubicBezTo>
                          <a:pt x="447" y="2"/>
                          <a:pt x="397" y="2"/>
                          <a:pt x="348" y="9"/>
                        </a:cubicBezTo>
                        <a:cubicBezTo>
                          <a:pt x="272" y="20"/>
                          <a:pt x="202" y="54"/>
                          <a:pt x="144" y="103"/>
                        </a:cubicBezTo>
                        <a:cubicBezTo>
                          <a:pt x="86" y="152"/>
                          <a:pt x="43" y="218"/>
                          <a:pt x="20" y="290"/>
                        </a:cubicBezTo>
                        <a:cubicBezTo>
                          <a:pt x="4" y="338"/>
                          <a:pt x="0" y="387"/>
                          <a:pt x="0" y="437"/>
                        </a:cubicBezTo>
                        <a:cubicBezTo>
                          <a:pt x="0" y="523"/>
                          <a:pt x="0" y="610"/>
                          <a:pt x="0" y="696"/>
                        </a:cubicBezTo>
                        <a:cubicBezTo>
                          <a:pt x="0" y="698"/>
                          <a:pt x="0" y="701"/>
                          <a:pt x="0" y="703"/>
                        </a:cubicBezTo>
                        <a:cubicBezTo>
                          <a:pt x="0" y="726"/>
                          <a:pt x="20" y="745"/>
                          <a:pt x="42" y="745"/>
                        </a:cubicBezTo>
                        <a:cubicBezTo>
                          <a:pt x="90" y="745"/>
                          <a:pt x="138" y="745"/>
                          <a:pt x="186" y="745"/>
                        </a:cubicBezTo>
                        <a:cubicBezTo>
                          <a:pt x="301" y="745"/>
                          <a:pt x="416" y="745"/>
                          <a:pt x="531" y="745"/>
                        </a:cubicBezTo>
                        <a:cubicBezTo>
                          <a:pt x="670" y="745"/>
                          <a:pt x="809" y="745"/>
                          <a:pt x="949" y="745"/>
                        </a:cubicBezTo>
                        <a:cubicBezTo>
                          <a:pt x="1069" y="745"/>
                          <a:pt x="1188" y="745"/>
                          <a:pt x="1308" y="745"/>
                        </a:cubicBezTo>
                        <a:cubicBezTo>
                          <a:pt x="1367" y="745"/>
                          <a:pt x="1425" y="746"/>
                          <a:pt x="1483" y="745"/>
                        </a:cubicBezTo>
                        <a:cubicBezTo>
                          <a:pt x="1484" y="745"/>
                          <a:pt x="1485" y="745"/>
                          <a:pt x="1486" y="745"/>
                        </a:cubicBezTo>
                        <a:cubicBezTo>
                          <a:pt x="1509" y="745"/>
                          <a:pt x="1528" y="726"/>
                          <a:pt x="1528" y="703"/>
                        </a:cubicBezTo>
                        <a:cubicBezTo>
                          <a:pt x="1528" y="619"/>
                          <a:pt x="1528" y="535"/>
                          <a:pt x="1528" y="451"/>
                        </a:cubicBezTo>
                        <a:cubicBezTo>
                          <a:pt x="1528" y="439"/>
                          <a:pt x="1528" y="427"/>
                          <a:pt x="1528" y="415"/>
                        </a:cubicBezTo>
                        <a:cubicBezTo>
                          <a:pt x="1527" y="301"/>
                          <a:pt x="1480" y="190"/>
                          <a:pt x="1396" y="1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9AB5B5D2-A3A5-44DE-9735-D76F771D8A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1297" y="2854408"/>
                <a:ext cx="429482" cy="417910"/>
              </a:xfrm>
              <a:custGeom>
                <a:avLst/>
                <a:gdLst>
                  <a:gd name="T0" fmla="*/ 723 w 897"/>
                  <a:gd name="T1" fmla="*/ 1 h 871"/>
                  <a:gd name="T2" fmla="*/ 631 w 897"/>
                  <a:gd name="T3" fmla="*/ 0 h 871"/>
                  <a:gd name="T4" fmla="*/ 276 w 897"/>
                  <a:gd name="T5" fmla="*/ 0 h 871"/>
                  <a:gd name="T6" fmla="*/ 178 w 897"/>
                  <a:gd name="T7" fmla="*/ 1 h 871"/>
                  <a:gd name="T8" fmla="*/ 3 w 897"/>
                  <a:gd name="T9" fmla="*/ 159 h 871"/>
                  <a:gd name="T10" fmla="*/ 2 w 897"/>
                  <a:gd name="T11" fmla="*/ 200 h 871"/>
                  <a:gd name="T12" fmla="*/ 2 w 897"/>
                  <a:gd name="T13" fmla="*/ 453 h 871"/>
                  <a:gd name="T14" fmla="*/ 30 w 897"/>
                  <a:gd name="T15" fmla="*/ 601 h 871"/>
                  <a:gd name="T16" fmla="*/ 159 w 897"/>
                  <a:gd name="T17" fmla="*/ 680 h 871"/>
                  <a:gd name="T18" fmla="*/ 222 w 897"/>
                  <a:gd name="T19" fmla="*/ 682 h 871"/>
                  <a:gd name="T20" fmla="*/ 222 w 897"/>
                  <a:gd name="T21" fmla="*/ 818 h 871"/>
                  <a:gd name="T22" fmla="*/ 293 w 897"/>
                  <a:gd name="T23" fmla="*/ 848 h 871"/>
                  <a:gd name="T24" fmla="*/ 466 w 897"/>
                  <a:gd name="T25" fmla="*/ 691 h 871"/>
                  <a:gd name="T26" fmla="*/ 477 w 897"/>
                  <a:gd name="T27" fmla="*/ 682 h 871"/>
                  <a:gd name="T28" fmla="*/ 695 w 897"/>
                  <a:gd name="T29" fmla="*/ 682 h 871"/>
                  <a:gd name="T30" fmla="*/ 761 w 897"/>
                  <a:gd name="T31" fmla="*/ 677 h 871"/>
                  <a:gd name="T32" fmla="*/ 881 w 897"/>
                  <a:gd name="T33" fmla="*/ 580 h 871"/>
                  <a:gd name="T34" fmla="*/ 896 w 897"/>
                  <a:gd name="T35" fmla="*/ 495 h 871"/>
                  <a:gd name="T36" fmla="*/ 896 w 897"/>
                  <a:gd name="T37" fmla="*/ 183 h 871"/>
                  <a:gd name="T38" fmla="*/ 897 w 897"/>
                  <a:gd name="T39" fmla="*/ 175 h 871"/>
                  <a:gd name="T40" fmla="*/ 723 w 897"/>
                  <a:gd name="T41" fmla="*/ 1 h 871"/>
                  <a:gd name="T42" fmla="*/ 735 w 897"/>
                  <a:gd name="T43" fmla="*/ 597 h 871"/>
                  <a:gd name="T44" fmla="*/ 733 w 897"/>
                  <a:gd name="T45" fmla="*/ 597 h 871"/>
                  <a:gd name="T46" fmla="*/ 678 w 897"/>
                  <a:gd name="T47" fmla="*/ 280 h 871"/>
                  <a:gd name="T48" fmla="*/ 745 w 897"/>
                  <a:gd name="T49" fmla="*/ 336 h 871"/>
                  <a:gd name="T50" fmla="*/ 746 w 897"/>
                  <a:gd name="T51" fmla="*/ 348 h 871"/>
                  <a:gd name="T52" fmla="*/ 744 w 897"/>
                  <a:gd name="T53" fmla="*/ 363 h 871"/>
                  <a:gd name="T54" fmla="*/ 676 w 897"/>
                  <a:gd name="T55" fmla="*/ 417 h 871"/>
                  <a:gd name="T56" fmla="*/ 609 w 897"/>
                  <a:gd name="T57" fmla="*/ 348 h 871"/>
                  <a:gd name="T58" fmla="*/ 678 w 897"/>
                  <a:gd name="T59" fmla="*/ 280 h 871"/>
                  <a:gd name="T60" fmla="*/ 450 w 897"/>
                  <a:gd name="T61" fmla="*/ 280 h 871"/>
                  <a:gd name="T62" fmla="*/ 516 w 897"/>
                  <a:gd name="T63" fmla="*/ 336 h 871"/>
                  <a:gd name="T64" fmla="*/ 518 w 897"/>
                  <a:gd name="T65" fmla="*/ 348 h 871"/>
                  <a:gd name="T66" fmla="*/ 516 w 897"/>
                  <a:gd name="T67" fmla="*/ 362 h 871"/>
                  <a:gd name="T68" fmla="*/ 448 w 897"/>
                  <a:gd name="T69" fmla="*/ 417 h 871"/>
                  <a:gd name="T70" fmla="*/ 381 w 897"/>
                  <a:gd name="T71" fmla="*/ 348 h 871"/>
                  <a:gd name="T72" fmla="*/ 450 w 897"/>
                  <a:gd name="T73" fmla="*/ 280 h 871"/>
                  <a:gd name="T74" fmla="*/ 153 w 897"/>
                  <a:gd name="T75" fmla="*/ 348 h 871"/>
                  <a:gd name="T76" fmla="*/ 221 w 897"/>
                  <a:gd name="T77" fmla="*/ 280 h 871"/>
                  <a:gd name="T78" fmla="*/ 288 w 897"/>
                  <a:gd name="T79" fmla="*/ 336 h 871"/>
                  <a:gd name="T80" fmla="*/ 289 w 897"/>
                  <a:gd name="T81" fmla="*/ 348 h 871"/>
                  <a:gd name="T82" fmla="*/ 287 w 897"/>
                  <a:gd name="T83" fmla="*/ 363 h 871"/>
                  <a:gd name="T84" fmla="*/ 219 w 897"/>
                  <a:gd name="T85" fmla="*/ 417 h 871"/>
                  <a:gd name="T86" fmla="*/ 153 w 897"/>
                  <a:gd name="T87" fmla="*/ 348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97" h="871">
                    <a:moveTo>
                      <a:pt x="723" y="1"/>
                    </a:moveTo>
                    <a:cubicBezTo>
                      <a:pt x="692" y="1"/>
                      <a:pt x="661" y="0"/>
                      <a:pt x="631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43" y="0"/>
                      <a:pt x="211" y="1"/>
                      <a:pt x="178" y="1"/>
                    </a:cubicBezTo>
                    <a:cubicBezTo>
                      <a:pt x="87" y="1"/>
                      <a:pt x="13" y="69"/>
                      <a:pt x="3" y="159"/>
                    </a:cubicBezTo>
                    <a:cubicBezTo>
                      <a:pt x="2" y="173"/>
                      <a:pt x="2" y="187"/>
                      <a:pt x="2" y="200"/>
                    </a:cubicBezTo>
                    <a:cubicBezTo>
                      <a:pt x="2" y="453"/>
                      <a:pt x="2" y="453"/>
                      <a:pt x="2" y="453"/>
                    </a:cubicBezTo>
                    <a:cubicBezTo>
                      <a:pt x="2" y="505"/>
                      <a:pt x="0" y="556"/>
                      <a:pt x="30" y="601"/>
                    </a:cubicBezTo>
                    <a:cubicBezTo>
                      <a:pt x="59" y="646"/>
                      <a:pt x="106" y="674"/>
                      <a:pt x="159" y="680"/>
                    </a:cubicBezTo>
                    <a:cubicBezTo>
                      <a:pt x="180" y="683"/>
                      <a:pt x="201" y="682"/>
                      <a:pt x="222" y="682"/>
                    </a:cubicBezTo>
                    <a:cubicBezTo>
                      <a:pt x="222" y="818"/>
                      <a:pt x="222" y="818"/>
                      <a:pt x="222" y="818"/>
                    </a:cubicBezTo>
                    <a:cubicBezTo>
                      <a:pt x="222" y="856"/>
                      <a:pt x="266" y="871"/>
                      <a:pt x="293" y="848"/>
                    </a:cubicBezTo>
                    <a:cubicBezTo>
                      <a:pt x="351" y="795"/>
                      <a:pt x="408" y="743"/>
                      <a:pt x="466" y="691"/>
                    </a:cubicBezTo>
                    <a:cubicBezTo>
                      <a:pt x="470" y="688"/>
                      <a:pt x="473" y="685"/>
                      <a:pt x="477" y="682"/>
                    </a:cubicBezTo>
                    <a:cubicBezTo>
                      <a:pt x="695" y="682"/>
                      <a:pt x="695" y="682"/>
                      <a:pt x="695" y="682"/>
                    </a:cubicBezTo>
                    <a:cubicBezTo>
                      <a:pt x="717" y="682"/>
                      <a:pt x="739" y="682"/>
                      <a:pt x="761" y="677"/>
                    </a:cubicBezTo>
                    <a:cubicBezTo>
                      <a:pt x="813" y="667"/>
                      <a:pt x="860" y="628"/>
                      <a:pt x="881" y="580"/>
                    </a:cubicBezTo>
                    <a:cubicBezTo>
                      <a:pt x="893" y="553"/>
                      <a:pt x="896" y="525"/>
                      <a:pt x="896" y="495"/>
                    </a:cubicBezTo>
                    <a:cubicBezTo>
                      <a:pt x="896" y="183"/>
                      <a:pt x="896" y="183"/>
                      <a:pt x="896" y="183"/>
                    </a:cubicBezTo>
                    <a:cubicBezTo>
                      <a:pt x="897" y="180"/>
                      <a:pt x="897" y="177"/>
                      <a:pt x="897" y="175"/>
                    </a:cubicBezTo>
                    <a:cubicBezTo>
                      <a:pt x="895" y="79"/>
                      <a:pt x="818" y="2"/>
                      <a:pt x="723" y="1"/>
                    </a:cubicBezTo>
                    <a:close/>
                    <a:moveTo>
                      <a:pt x="735" y="597"/>
                    </a:moveTo>
                    <a:cubicBezTo>
                      <a:pt x="741" y="597"/>
                      <a:pt x="729" y="598"/>
                      <a:pt x="733" y="597"/>
                    </a:cubicBezTo>
                    <a:moveTo>
                      <a:pt x="678" y="280"/>
                    </a:moveTo>
                    <a:cubicBezTo>
                      <a:pt x="712" y="280"/>
                      <a:pt x="738" y="304"/>
                      <a:pt x="745" y="336"/>
                    </a:cubicBezTo>
                    <a:cubicBezTo>
                      <a:pt x="746" y="340"/>
                      <a:pt x="747" y="344"/>
                      <a:pt x="746" y="348"/>
                    </a:cubicBezTo>
                    <a:cubicBezTo>
                      <a:pt x="747" y="353"/>
                      <a:pt x="746" y="358"/>
                      <a:pt x="744" y="363"/>
                    </a:cubicBezTo>
                    <a:cubicBezTo>
                      <a:pt x="737" y="394"/>
                      <a:pt x="711" y="418"/>
                      <a:pt x="676" y="417"/>
                    </a:cubicBezTo>
                    <a:cubicBezTo>
                      <a:pt x="640" y="416"/>
                      <a:pt x="609" y="385"/>
                      <a:pt x="609" y="348"/>
                    </a:cubicBezTo>
                    <a:cubicBezTo>
                      <a:pt x="610" y="311"/>
                      <a:pt x="641" y="280"/>
                      <a:pt x="678" y="280"/>
                    </a:cubicBezTo>
                    <a:close/>
                    <a:moveTo>
                      <a:pt x="450" y="280"/>
                    </a:moveTo>
                    <a:cubicBezTo>
                      <a:pt x="484" y="280"/>
                      <a:pt x="510" y="304"/>
                      <a:pt x="516" y="336"/>
                    </a:cubicBezTo>
                    <a:cubicBezTo>
                      <a:pt x="517" y="340"/>
                      <a:pt x="518" y="344"/>
                      <a:pt x="518" y="348"/>
                    </a:cubicBezTo>
                    <a:cubicBezTo>
                      <a:pt x="518" y="353"/>
                      <a:pt x="517" y="358"/>
                      <a:pt x="516" y="362"/>
                    </a:cubicBezTo>
                    <a:cubicBezTo>
                      <a:pt x="508" y="393"/>
                      <a:pt x="482" y="418"/>
                      <a:pt x="448" y="417"/>
                    </a:cubicBezTo>
                    <a:cubicBezTo>
                      <a:pt x="412" y="415"/>
                      <a:pt x="380" y="385"/>
                      <a:pt x="381" y="348"/>
                    </a:cubicBezTo>
                    <a:cubicBezTo>
                      <a:pt x="382" y="311"/>
                      <a:pt x="412" y="280"/>
                      <a:pt x="450" y="280"/>
                    </a:cubicBezTo>
                    <a:close/>
                    <a:moveTo>
                      <a:pt x="153" y="348"/>
                    </a:moveTo>
                    <a:cubicBezTo>
                      <a:pt x="153" y="311"/>
                      <a:pt x="183" y="280"/>
                      <a:pt x="221" y="280"/>
                    </a:cubicBezTo>
                    <a:cubicBezTo>
                      <a:pt x="255" y="280"/>
                      <a:pt x="281" y="304"/>
                      <a:pt x="288" y="336"/>
                    </a:cubicBezTo>
                    <a:cubicBezTo>
                      <a:pt x="289" y="340"/>
                      <a:pt x="290" y="344"/>
                      <a:pt x="289" y="348"/>
                    </a:cubicBezTo>
                    <a:cubicBezTo>
                      <a:pt x="290" y="353"/>
                      <a:pt x="289" y="358"/>
                      <a:pt x="287" y="363"/>
                    </a:cubicBezTo>
                    <a:cubicBezTo>
                      <a:pt x="280" y="394"/>
                      <a:pt x="254" y="418"/>
                      <a:pt x="219" y="417"/>
                    </a:cubicBezTo>
                    <a:cubicBezTo>
                      <a:pt x="184" y="415"/>
                      <a:pt x="152" y="385"/>
                      <a:pt x="153" y="34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0">
                <a:extLst>
                  <a:ext uri="{FF2B5EF4-FFF2-40B4-BE49-F238E27FC236}">
                    <a16:creationId xmlns:a16="http://schemas.microsoft.com/office/drawing/2014/main" id="{337FCE77-A08D-4580-A35B-90F155AF0A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3644566" y="2854413"/>
                <a:ext cx="429482" cy="417910"/>
              </a:xfrm>
              <a:custGeom>
                <a:avLst/>
                <a:gdLst>
                  <a:gd name="T0" fmla="*/ 723 w 897"/>
                  <a:gd name="T1" fmla="*/ 1 h 871"/>
                  <a:gd name="T2" fmla="*/ 631 w 897"/>
                  <a:gd name="T3" fmla="*/ 0 h 871"/>
                  <a:gd name="T4" fmla="*/ 276 w 897"/>
                  <a:gd name="T5" fmla="*/ 0 h 871"/>
                  <a:gd name="T6" fmla="*/ 178 w 897"/>
                  <a:gd name="T7" fmla="*/ 1 h 871"/>
                  <a:gd name="T8" fmla="*/ 3 w 897"/>
                  <a:gd name="T9" fmla="*/ 159 h 871"/>
                  <a:gd name="T10" fmla="*/ 2 w 897"/>
                  <a:gd name="T11" fmla="*/ 200 h 871"/>
                  <a:gd name="T12" fmla="*/ 2 w 897"/>
                  <a:gd name="T13" fmla="*/ 453 h 871"/>
                  <a:gd name="T14" fmla="*/ 30 w 897"/>
                  <a:gd name="T15" fmla="*/ 601 h 871"/>
                  <a:gd name="T16" fmla="*/ 159 w 897"/>
                  <a:gd name="T17" fmla="*/ 680 h 871"/>
                  <a:gd name="T18" fmla="*/ 222 w 897"/>
                  <a:gd name="T19" fmla="*/ 682 h 871"/>
                  <a:gd name="T20" fmla="*/ 222 w 897"/>
                  <a:gd name="T21" fmla="*/ 818 h 871"/>
                  <a:gd name="T22" fmla="*/ 293 w 897"/>
                  <a:gd name="T23" fmla="*/ 848 h 871"/>
                  <a:gd name="T24" fmla="*/ 466 w 897"/>
                  <a:gd name="T25" fmla="*/ 691 h 871"/>
                  <a:gd name="T26" fmla="*/ 477 w 897"/>
                  <a:gd name="T27" fmla="*/ 682 h 871"/>
                  <a:gd name="T28" fmla="*/ 695 w 897"/>
                  <a:gd name="T29" fmla="*/ 682 h 871"/>
                  <a:gd name="T30" fmla="*/ 761 w 897"/>
                  <a:gd name="T31" fmla="*/ 677 h 871"/>
                  <a:gd name="T32" fmla="*/ 881 w 897"/>
                  <a:gd name="T33" fmla="*/ 580 h 871"/>
                  <a:gd name="T34" fmla="*/ 896 w 897"/>
                  <a:gd name="T35" fmla="*/ 495 h 871"/>
                  <a:gd name="T36" fmla="*/ 896 w 897"/>
                  <a:gd name="T37" fmla="*/ 183 h 871"/>
                  <a:gd name="T38" fmla="*/ 897 w 897"/>
                  <a:gd name="T39" fmla="*/ 175 h 871"/>
                  <a:gd name="T40" fmla="*/ 723 w 897"/>
                  <a:gd name="T41" fmla="*/ 1 h 871"/>
                  <a:gd name="T42" fmla="*/ 735 w 897"/>
                  <a:gd name="T43" fmla="*/ 597 h 871"/>
                  <a:gd name="T44" fmla="*/ 733 w 897"/>
                  <a:gd name="T45" fmla="*/ 597 h 871"/>
                  <a:gd name="T46" fmla="*/ 678 w 897"/>
                  <a:gd name="T47" fmla="*/ 280 h 871"/>
                  <a:gd name="T48" fmla="*/ 745 w 897"/>
                  <a:gd name="T49" fmla="*/ 336 h 871"/>
                  <a:gd name="T50" fmla="*/ 746 w 897"/>
                  <a:gd name="T51" fmla="*/ 348 h 871"/>
                  <a:gd name="T52" fmla="*/ 744 w 897"/>
                  <a:gd name="T53" fmla="*/ 363 h 871"/>
                  <a:gd name="T54" fmla="*/ 676 w 897"/>
                  <a:gd name="T55" fmla="*/ 417 h 871"/>
                  <a:gd name="T56" fmla="*/ 609 w 897"/>
                  <a:gd name="T57" fmla="*/ 348 h 871"/>
                  <a:gd name="T58" fmla="*/ 678 w 897"/>
                  <a:gd name="T59" fmla="*/ 280 h 871"/>
                  <a:gd name="T60" fmla="*/ 450 w 897"/>
                  <a:gd name="T61" fmla="*/ 280 h 871"/>
                  <a:gd name="T62" fmla="*/ 516 w 897"/>
                  <a:gd name="T63" fmla="*/ 336 h 871"/>
                  <a:gd name="T64" fmla="*/ 518 w 897"/>
                  <a:gd name="T65" fmla="*/ 348 h 871"/>
                  <a:gd name="T66" fmla="*/ 516 w 897"/>
                  <a:gd name="T67" fmla="*/ 362 h 871"/>
                  <a:gd name="T68" fmla="*/ 448 w 897"/>
                  <a:gd name="T69" fmla="*/ 417 h 871"/>
                  <a:gd name="T70" fmla="*/ 381 w 897"/>
                  <a:gd name="T71" fmla="*/ 348 h 871"/>
                  <a:gd name="T72" fmla="*/ 450 w 897"/>
                  <a:gd name="T73" fmla="*/ 280 h 871"/>
                  <a:gd name="T74" fmla="*/ 153 w 897"/>
                  <a:gd name="T75" fmla="*/ 348 h 871"/>
                  <a:gd name="T76" fmla="*/ 221 w 897"/>
                  <a:gd name="T77" fmla="*/ 280 h 871"/>
                  <a:gd name="T78" fmla="*/ 288 w 897"/>
                  <a:gd name="T79" fmla="*/ 336 h 871"/>
                  <a:gd name="T80" fmla="*/ 289 w 897"/>
                  <a:gd name="T81" fmla="*/ 348 h 871"/>
                  <a:gd name="T82" fmla="*/ 287 w 897"/>
                  <a:gd name="T83" fmla="*/ 363 h 871"/>
                  <a:gd name="T84" fmla="*/ 219 w 897"/>
                  <a:gd name="T85" fmla="*/ 417 h 871"/>
                  <a:gd name="T86" fmla="*/ 153 w 897"/>
                  <a:gd name="T87" fmla="*/ 348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97" h="871">
                    <a:moveTo>
                      <a:pt x="723" y="1"/>
                    </a:moveTo>
                    <a:cubicBezTo>
                      <a:pt x="692" y="1"/>
                      <a:pt x="661" y="0"/>
                      <a:pt x="631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43" y="0"/>
                      <a:pt x="211" y="1"/>
                      <a:pt x="178" y="1"/>
                    </a:cubicBezTo>
                    <a:cubicBezTo>
                      <a:pt x="87" y="1"/>
                      <a:pt x="13" y="69"/>
                      <a:pt x="3" y="159"/>
                    </a:cubicBezTo>
                    <a:cubicBezTo>
                      <a:pt x="2" y="173"/>
                      <a:pt x="2" y="187"/>
                      <a:pt x="2" y="200"/>
                    </a:cubicBezTo>
                    <a:cubicBezTo>
                      <a:pt x="2" y="453"/>
                      <a:pt x="2" y="453"/>
                      <a:pt x="2" y="453"/>
                    </a:cubicBezTo>
                    <a:cubicBezTo>
                      <a:pt x="2" y="505"/>
                      <a:pt x="0" y="556"/>
                      <a:pt x="30" y="601"/>
                    </a:cubicBezTo>
                    <a:cubicBezTo>
                      <a:pt x="59" y="646"/>
                      <a:pt x="106" y="674"/>
                      <a:pt x="159" y="680"/>
                    </a:cubicBezTo>
                    <a:cubicBezTo>
                      <a:pt x="180" y="683"/>
                      <a:pt x="201" y="682"/>
                      <a:pt x="222" y="682"/>
                    </a:cubicBezTo>
                    <a:cubicBezTo>
                      <a:pt x="222" y="818"/>
                      <a:pt x="222" y="818"/>
                      <a:pt x="222" y="818"/>
                    </a:cubicBezTo>
                    <a:cubicBezTo>
                      <a:pt x="222" y="856"/>
                      <a:pt x="266" y="871"/>
                      <a:pt x="293" y="848"/>
                    </a:cubicBezTo>
                    <a:cubicBezTo>
                      <a:pt x="351" y="795"/>
                      <a:pt x="408" y="743"/>
                      <a:pt x="466" y="691"/>
                    </a:cubicBezTo>
                    <a:cubicBezTo>
                      <a:pt x="470" y="688"/>
                      <a:pt x="473" y="685"/>
                      <a:pt x="477" y="682"/>
                    </a:cubicBezTo>
                    <a:cubicBezTo>
                      <a:pt x="695" y="682"/>
                      <a:pt x="695" y="682"/>
                      <a:pt x="695" y="682"/>
                    </a:cubicBezTo>
                    <a:cubicBezTo>
                      <a:pt x="717" y="682"/>
                      <a:pt x="739" y="682"/>
                      <a:pt x="761" y="677"/>
                    </a:cubicBezTo>
                    <a:cubicBezTo>
                      <a:pt x="813" y="667"/>
                      <a:pt x="860" y="628"/>
                      <a:pt x="881" y="580"/>
                    </a:cubicBezTo>
                    <a:cubicBezTo>
                      <a:pt x="893" y="553"/>
                      <a:pt x="896" y="525"/>
                      <a:pt x="896" y="495"/>
                    </a:cubicBezTo>
                    <a:cubicBezTo>
                      <a:pt x="896" y="183"/>
                      <a:pt x="896" y="183"/>
                      <a:pt x="896" y="183"/>
                    </a:cubicBezTo>
                    <a:cubicBezTo>
                      <a:pt x="897" y="180"/>
                      <a:pt x="897" y="177"/>
                      <a:pt x="897" y="175"/>
                    </a:cubicBezTo>
                    <a:cubicBezTo>
                      <a:pt x="895" y="79"/>
                      <a:pt x="818" y="2"/>
                      <a:pt x="723" y="1"/>
                    </a:cubicBezTo>
                    <a:close/>
                    <a:moveTo>
                      <a:pt x="735" y="597"/>
                    </a:moveTo>
                    <a:cubicBezTo>
                      <a:pt x="741" y="597"/>
                      <a:pt x="729" y="598"/>
                      <a:pt x="733" y="597"/>
                    </a:cubicBezTo>
                    <a:moveTo>
                      <a:pt x="678" y="280"/>
                    </a:moveTo>
                    <a:cubicBezTo>
                      <a:pt x="712" y="280"/>
                      <a:pt x="738" y="304"/>
                      <a:pt x="745" y="336"/>
                    </a:cubicBezTo>
                    <a:cubicBezTo>
                      <a:pt x="746" y="340"/>
                      <a:pt x="747" y="344"/>
                      <a:pt x="746" y="348"/>
                    </a:cubicBezTo>
                    <a:cubicBezTo>
                      <a:pt x="747" y="353"/>
                      <a:pt x="746" y="358"/>
                      <a:pt x="744" y="363"/>
                    </a:cubicBezTo>
                    <a:cubicBezTo>
                      <a:pt x="737" y="394"/>
                      <a:pt x="711" y="418"/>
                      <a:pt x="676" y="417"/>
                    </a:cubicBezTo>
                    <a:cubicBezTo>
                      <a:pt x="640" y="416"/>
                      <a:pt x="609" y="385"/>
                      <a:pt x="609" y="348"/>
                    </a:cubicBezTo>
                    <a:cubicBezTo>
                      <a:pt x="610" y="311"/>
                      <a:pt x="641" y="280"/>
                      <a:pt x="678" y="280"/>
                    </a:cubicBezTo>
                    <a:close/>
                    <a:moveTo>
                      <a:pt x="450" y="280"/>
                    </a:moveTo>
                    <a:cubicBezTo>
                      <a:pt x="484" y="280"/>
                      <a:pt x="510" y="304"/>
                      <a:pt x="516" y="336"/>
                    </a:cubicBezTo>
                    <a:cubicBezTo>
                      <a:pt x="517" y="340"/>
                      <a:pt x="518" y="344"/>
                      <a:pt x="518" y="348"/>
                    </a:cubicBezTo>
                    <a:cubicBezTo>
                      <a:pt x="518" y="353"/>
                      <a:pt x="517" y="358"/>
                      <a:pt x="516" y="362"/>
                    </a:cubicBezTo>
                    <a:cubicBezTo>
                      <a:pt x="508" y="393"/>
                      <a:pt x="482" y="418"/>
                      <a:pt x="448" y="417"/>
                    </a:cubicBezTo>
                    <a:cubicBezTo>
                      <a:pt x="412" y="415"/>
                      <a:pt x="380" y="385"/>
                      <a:pt x="381" y="348"/>
                    </a:cubicBezTo>
                    <a:cubicBezTo>
                      <a:pt x="382" y="311"/>
                      <a:pt x="412" y="280"/>
                      <a:pt x="450" y="280"/>
                    </a:cubicBezTo>
                    <a:close/>
                    <a:moveTo>
                      <a:pt x="153" y="348"/>
                    </a:moveTo>
                    <a:cubicBezTo>
                      <a:pt x="153" y="311"/>
                      <a:pt x="183" y="280"/>
                      <a:pt x="221" y="280"/>
                    </a:cubicBezTo>
                    <a:cubicBezTo>
                      <a:pt x="255" y="280"/>
                      <a:pt x="281" y="304"/>
                      <a:pt x="288" y="336"/>
                    </a:cubicBezTo>
                    <a:cubicBezTo>
                      <a:pt x="289" y="340"/>
                      <a:pt x="290" y="344"/>
                      <a:pt x="289" y="348"/>
                    </a:cubicBezTo>
                    <a:cubicBezTo>
                      <a:pt x="290" y="353"/>
                      <a:pt x="289" y="358"/>
                      <a:pt x="287" y="363"/>
                    </a:cubicBezTo>
                    <a:cubicBezTo>
                      <a:pt x="280" y="394"/>
                      <a:pt x="254" y="418"/>
                      <a:pt x="219" y="417"/>
                    </a:cubicBezTo>
                    <a:cubicBezTo>
                      <a:pt x="184" y="415"/>
                      <a:pt x="152" y="385"/>
                      <a:pt x="153" y="34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7" name="Freeform 5">
            <a:extLst>
              <a:ext uri="{FF2B5EF4-FFF2-40B4-BE49-F238E27FC236}">
                <a16:creationId xmlns:a16="http://schemas.microsoft.com/office/drawing/2014/main" id="{0C01DFC3-366F-4327-A3FF-07DF413C5CCB}"/>
              </a:ext>
            </a:extLst>
          </p:cNvPr>
          <p:cNvSpPr>
            <a:spLocks noEditPoints="1"/>
          </p:cNvSpPr>
          <p:nvPr/>
        </p:nvSpPr>
        <p:spPr bwMode="auto">
          <a:xfrm>
            <a:off x="4408698" y="1691328"/>
            <a:ext cx="361720" cy="339017"/>
          </a:xfrm>
          <a:custGeom>
            <a:avLst/>
            <a:gdLst>
              <a:gd name="T0" fmla="*/ 270 w 2400"/>
              <a:gd name="T1" fmla="*/ 1393 h 2253"/>
              <a:gd name="T2" fmla="*/ 346 w 2400"/>
              <a:gd name="T3" fmla="*/ 1266 h 2253"/>
              <a:gd name="T4" fmla="*/ 461 w 2400"/>
              <a:gd name="T5" fmla="*/ 1333 h 2253"/>
              <a:gd name="T6" fmla="*/ 650 w 2400"/>
              <a:gd name="T7" fmla="*/ 1767 h 2253"/>
              <a:gd name="T8" fmla="*/ 510 w 2400"/>
              <a:gd name="T9" fmla="*/ 1783 h 2253"/>
              <a:gd name="T10" fmla="*/ 1899 w 2400"/>
              <a:gd name="T11" fmla="*/ 1775 h 2253"/>
              <a:gd name="T12" fmla="*/ 2065 w 2400"/>
              <a:gd name="T13" fmla="*/ 1268 h 2253"/>
              <a:gd name="T14" fmla="*/ 2055 w 2400"/>
              <a:gd name="T15" fmla="*/ 1266 h 2253"/>
              <a:gd name="T16" fmla="*/ 1757 w 2400"/>
              <a:gd name="T17" fmla="*/ 1633 h 2253"/>
              <a:gd name="T18" fmla="*/ 1898 w 2400"/>
              <a:gd name="T19" fmla="*/ 1775 h 2253"/>
              <a:gd name="T20" fmla="*/ 1491 w 2400"/>
              <a:gd name="T21" fmla="*/ 268 h 2253"/>
              <a:gd name="T22" fmla="*/ 1420 w 2400"/>
              <a:gd name="T23" fmla="*/ 136 h 2253"/>
              <a:gd name="T24" fmla="*/ 904 w 2400"/>
              <a:gd name="T25" fmla="*/ 256 h 2253"/>
              <a:gd name="T26" fmla="*/ 1375 w 2400"/>
              <a:gd name="T27" fmla="*/ 332 h 2253"/>
              <a:gd name="T28" fmla="*/ 1711 w 2400"/>
              <a:gd name="T29" fmla="*/ 264 h 2253"/>
              <a:gd name="T30" fmla="*/ 2239 w 2400"/>
              <a:gd name="T31" fmla="*/ 265 h 2253"/>
              <a:gd name="T32" fmla="*/ 1975 w 2400"/>
              <a:gd name="T33" fmla="*/ 1 h 2253"/>
              <a:gd name="T34" fmla="*/ 2123 w 2400"/>
              <a:gd name="T35" fmla="*/ 592 h 2253"/>
              <a:gd name="T36" fmla="*/ 1950 w 2400"/>
              <a:gd name="T37" fmla="*/ 744 h 2253"/>
              <a:gd name="T38" fmla="*/ 1828 w 2400"/>
              <a:gd name="T39" fmla="*/ 593 h 2253"/>
              <a:gd name="T40" fmla="*/ 1551 w 2400"/>
              <a:gd name="T41" fmla="*/ 890 h 2253"/>
              <a:gd name="T42" fmla="*/ 1627 w 2400"/>
              <a:gd name="T43" fmla="*/ 1042 h 2253"/>
              <a:gd name="T44" fmla="*/ 2323 w 2400"/>
              <a:gd name="T45" fmla="*/ 1042 h 2253"/>
              <a:gd name="T46" fmla="*/ 2400 w 2400"/>
              <a:gd name="T47" fmla="*/ 965 h 2253"/>
              <a:gd name="T48" fmla="*/ 2167 w 2400"/>
              <a:gd name="T49" fmla="*/ 579 h 2253"/>
              <a:gd name="T50" fmla="*/ 425 w 2400"/>
              <a:gd name="T51" fmla="*/ 528 h 2253"/>
              <a:gd name="T52" fmla="*/ 425 w 2400"/>
              <a:gd name="T53" fmla="*/ 0 h 2253"/>
              <a:gd name="T54" fmla="*/ 161 w 2400"/>
              <a:gd name="T55" fmla="*/ 264 h 2253"/>
              <a:gd name="T56" fmla="*/ 77 w 2400"/>
              <a:gd name="T57" fmla="*/ 1042 h 2253"/>
              <a:gd name="T58" fmla="*/ 849 w 2400"/>
              <a:gd name="T59" fmla="*/ 966 h 2253"/>
              <a:gd name="T60" fmla="*/ 849 w 2400"/>
              <a:gd name="T61" fmla="*/ 890 h 2253"/>
              <a:gd name="T62" fmla="*/ 572 w 2400"/>
              <a:gd name="T63" fmla="*/ 592 h 2253"/>
              <a:gd name="T64" fmla="*/ 400 w 2400"/>
              <a:gd name="T65" fmla="*/ 744 h 2253"/>
              <a:gd name="T66" fmla="*/ 277 w 2400"/>
              <a:gd name="T67" fmla="*/ 593 h 2253"/>
              <a:gd name="T68" fmla="*/ 0 w 2400"/>
              <a:gd name="T69" fmla="*/ 890 h 2253"/>
              <a:gd name="T70" fmla="*/ 77 w 2400"/>
              <a:gd name="T71" fmla="*/ 1042 h 2253"/>
              <a:gd name="T72" fmla="*/ 936 w 2400"/>
              <a:gd name="T73" fmla="*/ 1477 h 2253"/>
              <a:gd name="T74" fmla="*/ 1464 w 2400"/>
              <a:gd name="T75" fmla="*/ 1477 h 2253"/>
              <a:gd name="T76" fmla="*/ 1200 w 2400"/>
              <a:gd name="T77" fmla="*/ 1212 h 2253"/>
              <a:gd name="T78" fmla="*/ 776 w 2400"/>
              <a:gd name="T79" fmla="*/ 2102 h 2253"/>
              <a:gd name="T80" fmla="*/ 852 w 2400"/>
              <a:gd name="T81" fmla="*/ 2253 h 2253"/>
              <a:gd name="T82" fmla="*/ 1624 w 2400"/>
              <a:gd name="T83" fmla="*/ 2177 h 2253"/>
              <a:gd name="T84" fmla="*/ 1624 w 2400"/>
              <a:gd name="T85" fmla="*/ 2102 h 2253"/>
              <a:gd name="T86" fmla="*/ 1348 w 2400"/>
              <a:gd name="T87" fmla="*/ 1804 h 2253"/>
              <a:gd name="T88" fmla="*/ 1175 w 2400"/>
              <a:gd name="T89" fmla="*/ 1956 h 2253"/>
              <a:gd name="T90" fmla="*/ 1053 w 2400"/>
              <a:gd name="T91" fmla="*/ 1805 h 2253"/>
              <a:gd name="T92" fmla="*/ 776 w 2400"/>
              <a:gd name="T93" fmla="*/ 2102 h 2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400" h="2253">
                <a:moveTo>
                  <a:pt x="501" y="1775"/>
                </a:moveTo>
                <a:cubicBezTo>
                  <a:pt x="396" y="1667"/>
                  <a:pt x="317" y="1536"/>
                  <a:pt x="270" y="1393"/>
                </a:cubicBezTo>
                <a:cubicBezTo>
                  <a:pt x="253" y="1341"/>
                  <a:pt x="283" y="1285"/>
                  <a:pt x="335" y="1268"/>
                </a:cubicBezTo>
                <a:cubicBezTo>
                  <a:pt x="339" y="1267"/>
                  <a:pt x="342" y="1266"/>
                  <a:pt x="346" y="1266"/>
                </a:cubicBezTo>
                <a:cubicBezTo>
                  <a:pt x="346" y="1266"/>
                  <a:pt x="346" y="1266"/>
                  <a:pt x="346" y="1266"/>
                </a:cubicBezTo>
                <a:cubicBezTo>
                  <a:pt x="396" y="1255"/>
                  <a:pt x="445" y="1285"/>
                  <a:pt x="461" y="1333"/>
                </a:cubicBezTo>
                <a:cubicBezTo>
                  <a:pt x="498" y="1446"/>
                  <a:pt x="561" y="1549"/>
                  <a:pt x="644" y="1633"/>
                </a:cubicBezTo>
                <a:cubicBezTo>
                  <a:pt x="679" y="1670"/>
                  <a:pt x="682" y="1727"/>
                  <a:pt x="650" y="1767"/>
                </a:cubicBezTo>
                <a:cubicBezTo>
                  <a:pt x="650" y="1767"/>
                  <a:pt x="650" y="1767"/>
                  <a:pt x="650" y="1767"/>
                </a:cubicBezTo>
                <a:cubicBezTo>
                  <a:pt x="616" y="1810"/>
                  <a:pt x="553" y="1817"/>
                  <a:pt x="510" y="1783"/>
                </a:cubicBezTo>
                <a:cubicBezTo>
                  <a:pt x="507" y="1780"/>
                  <a:pt x="504" y="1778"/>
                  <a:pt x="501" y="1775"/>
                </a:cubicBezTo>
                <a:close/>
                <a:moveTo>
                  <a:pt x="1899" y="1775"/>
                </a:moveTo>
                <a:cubicBezTo>
                  <a:pt x="2004" y="1667"/>
                  <a:pt x="2083" y="1536"/>
                  <a:pt x="2130" y="1393"/>
                </a:cubicBezTo>
                <a:cubicBezTo>
                  <a:pt x="2147" y="1341"/>
                  <a:pt x="2117" y="1285"/>
                  <a:pt x="2065" y="1268"/>
                </a:cubicBezTo>
                <a:cubicBezTo>
                  <a:pt x="2062" y="1267"/>
                  <a:pt x="2058" y="1266"/>
                  <a:pt x="2055" y="1266"/>
                </a:cubicBezTo>
                <a:cubicBezTo>
                  <a:pt x="2055" y="1266"/>
                  <a:pt x="2055" y="1266"/>
                  <a:pt x="2055" y="1266"/>
                </a:cubicBezTo>
                <a:cubicBezTo>
                  <a:pt x="2005" y="1255"/>
                  <a:pt x="1955" y="1285"/>
                  <a:pt x="1939" y="1333"/>
                </a:cubicBezTo>
                <a:cubicBezTo>
                  <a:pt x="1902" y="1446"/>
                  <a:pt x="1840" y="1549"/>
                  <a:pt x="1757" y="1633"/>
                </a:cubicBezTo>
                <a:cubicBezTo>
                  <a:pt x="1718" y="1673"/>
                  <a:pt x="1717" y="1736"/>
                  <a:pt x="1757" y="1775"/>
                </a:cubicBezTo>
                <a:cubicBezTo>
                  <a:pt x="1796" y="1814"/>
                  <a:pt x="1859" y="1814"/>
                  <a:pt x="1898" y="1775"/>
                </a:cubicBezTo>
                <a:lnTo>
                  <a:pt x="1899" y="1775"/>
                </a:lnTo>
                <a:close/>
                <a:moveTo>
                  <a:pt x="1491" y="268"/>
                </a:moveTo>
                <a:cubicBezTo>
                  <a:pt x="1510" y="215"/>
                  <a:pt x="1483" y="158"/>
                  <a:pt x="1431" y="139"/>
                </a:cubicBezTo>
                <a:cubicBezTo>
                  <a:pt x="1427" y="138"/>
                  <a:pt x="1424" y="137"/>
                  <a:pt x="1420" y="136"/>
                </a:cubicBezTo>
                <a:cubicBezTo>
                  <a:pt x="1275" y="103"/>
                  <a:pt x="1125" y="103"/>
                  <a:pt x="980" y="136"/>
                </a:cubicBezTo>
                <a:cubicBezTo>
                  <a:pt x="926" y="149"/>
                  <a:pt x="892" y="202"/>
                  <a:pt x="904" y="256"/>
                </a:cubicBezTo>
                <a:cubicBezTo>
                  <a:pt x="916" y="311"/>
                  <a:pt x="970" y="344"/>
                  <a:pt x="1024" y="332"/>
                </a:cubicBezTo>
                <a:cubicBezTo>
                  <a:pt x="1140" y="306"/>
                  <a:pt x="1259" y="306"/>
                  <a:pt x="1375" y="332"/>
                </a:cubicBezTo>
                <a:cubicBezTo>
                  <a:pt x="1424" y="344"/>
                  <a:pt x="1474" y="316"/>
                  <a:pt x="1491" y="268"/>
                </a:cubicBezTo>
                <a:close/>
                <a:moveTo>
                  <a:pt x="1711" y="264"/>
                </a:moveTo>
                <a:cubicBezTo>
                  <a:pt x="1711" y="410"/>
                  <a:pt x="1829" y="528"/>
                  <a:pt x="1975" y="528"/>
                </a:cubicBezTo>
                <a:cubicBezTo>
                  <a:pt x="2120" y="528"/>
                  <a:pt x="2238" y="411"/>
                  <a:pt x="2239" y="265"/>
                </a:cubicBezTo>
                <a:cubicBezTo>
                  <a:pt x="2239" y="119"/>
                  <a:pt x="2121" y="1"/>
                  <a:pt x="1976" y="1"/>
                </a:cubicBezTo>
                <a:cubicBezTo>
                  <a:pt x="1975" y="1"/>
                  <a:pt x="1975" y="1"/>
                  <a:pt x="1975" y="1"/>
                </a:cubicBezTo>
                <a:cubicBezTo>
                  <a:pt x="1830" y="1"/>
                  <a:pt x="1712" y="119"/>
                  <a:pt x="1711" y="264"/>
                </a:cubicBezTo>
                <a:close/>
                <a:moveTo>
                  <a:pt x="2123" y="592"/>
                </a:moveTo>
                <a:cubicBezTo>
                  <a:pt x="2006" y="738"/>
                  <a:pt x="2006" y="738"/>
                  <a:pt x="2006" y="738"/>
                </a:cubicBezTo>
                <a:cubicBezTo>
                  <a:pt x="1993" y="755"/>
                  <a:pt x="1968" y="758"/>
                  <a:pt x="1950" y="744"/>
                </a:cubicBezTo>
                <a:cubicBezTo>
                  <a:pt x="1948" y="742"/>
                  <a:pt x="1946" y="740"/>
                  <a:pt x="1944" y="738"/>
                </a:cubicBezTo>
                <a:cubicBezTo>
                  <a:pt x="1828" y="593"/>
                  <a:pt x="1828" y="593"/>
                  <a:pt x="1828" y="593"/>
                </a:cubicBezTo>
                <a:cubicBezTo>
                  <a:pt x="1817" y="579"/>
                  <a:pt x="1799" y="574"/>
                  <a:pt x="1783" y="579"/>
                </a:cubicBezTo>
                <a:cubicBezTo>
                  <a:pt x="1645" y="620"/>
                  <a:pt x="1551" y="746"/>
                  <a:pt x="1551" y="890"/>
                </a:cubicBezTo>
                <a:cubicBezTo>
                  <a:pt x="1551" y="965"/>
                  <a:pt x="1551" y="965"/>
                  <a:pt x="1551" y="965"/>
                </a:cubicBezTo>
                <a:cubicBezTo>
                  <a:pt x="1551" y="1007"/>
                  <a:pt x="1585" y="1042"/>
                  <a:pt x="1627" y="1042"/>
                </a:cubicBezTo>
                <a:cubicBezTo>
                  <a:pt x="1627" y="1042"/>
                  <a:pt x="1627" y="1042"/>
                  <a:pt x="1627" y="1042"/>
                </a:cubicBezTo>
                <a:cubicBezTo>
                  <a:pt x="2323" y="1042"/>
                  <a:pt x="2323" y="1042"/>
                  <a:pt x="2323" y="1042"/>
                </a:cubicBezTo>
                <a:cubicBezTo>
                  <a:pt x="2365" y="1042"/>
                  <a:pt x="2400" y="1007"/>
                  <a:pt x="2400" y="965"/>
                </a:cubicBezTo>
                <a:cubicBezTo>
                  <a:pt x="2400" y="965"/>
                  <a:pt x="2400" y="965"/>
                  <a:pt x="2400" y="965"/>
                </a:cubicBezTo>
                <a:cubicBezTo>
                  <a:pt x="2400" y="890"/>
                  <a:pt x="2400" y="890"/>
                  <a:pt x="2400" y="890"/>
                </a:cubicBezTo>
                <a:cubicBezTo>
                  <a:pt x="2400" y="746"/>
                  <a:pt x="2305" y="620"/>
                  <a:pt x="2167" y="579"/>
                </a:cubicBezTo>
                <a:cubicBezTo>
                  <a:pt x="2151" y="574"/>
                  <a:pt x="2133" y="579"/>
                  <a:pt x="2123" y="592"/>
                </a:cubicBezTo>
                <a:close/>
                <a:moveTo>
                  <a:pt x="425" y="528"/>
                </a:moveTo>
                <a:cubicBezTo>
                  <a:pt x="571" y="528"/>
                  <a:pt x="689" y="410"/>
                  <a:pt x="689" y="264"/>
                </a:cubicBezTo>
                <a:cubicBezTo>
                  <a:pt x="689" y="118"/>
                  <a:pt x="571" y="0"/>
                  <a:pt x="425" y="0"/>
                </a:cubicBezTo>
                <a:cubicBezTo>
                  <a:pt x="279" y="0"/>
                  <a:pt x="161" y="118"/>
                  <a:pt x="161" y="264"/>
                </a:cubicBezTo>
                <a:cubicBezTo>
                  <a:pt x="161" y="264"/>
                  <a:pt x="161" y="264"/>
                  <a:pt x="161" y="264"/>
                </a:cubicBezTo>
                <a:cubicBezTo>
                  <a:pt x="161" y="410"/>
                  <a:pt x="279" y="528"/>
                  <a:pt x="425" y="528"/>
                </a:cubicBezTo>
                <a:close/>
                <a:moveTo>
                  <a:pt x="77" y="1042"/>
                </a:moveTo>
                <a:cubicBezTo>
                  <a:pt x="773" y="1042"/>
                  <a:pt x="773" y="1042"/>
                  <a:pt x="773" y="1042"/>
                </a:cubicBezTo>
                <a:cubicBezTo>
                  <a:pt x="815" y="1042"/>
                  <a:pt x="849" y="1008"/>
                  <a:pt x="849" y="966"/>
                </a:cubicBezTo>
                <a:cubicBezTo>
                  <a:pt x="849" y="966"/>
                  <a:pt x="849" y="966"/>
                  <a:pt x="849" y="966"/>
                </a:cubicBezTo>
                <a:cubicBezTo>
                  <a:pt x="849" y="890"/>
                  <a:pt x="849" y="890"/>
                  <a:pt x="849" y="890"/>
                </a:cubicBezTo>
                <a:cubicBezTo>
                  <a:pt x="849" y="746"/>
                  <a:pt x="755" y="620"/>
                  <a:pt x="617" y="579"/>
                </a:cubicBezTo>
                <a:cubicBezTo>
                  <a:pt x="601" y="574"/>
                  <a:pt x="583" y="579"/>
                  <a:pt x="572" y="592"/>
                </a:cubicBezTo>
                <a:cubicBezTo>
                  <a:pt x="456" y="738"/>
                  <a:pt x="456" y="738"/>
                  <a:pt x="456" y="738"/>
                </a:cubicBezTo>
                <a:cubicBezTo>
                  <a:pt x="442" y="755"/>
                  <a:pt x="417" y="758"/>
                  <a:pt x="400" y="744"/>
                </a:cubicBezTo>
                <a:cubicBezTo>
                  <a:pt x="398" y="742"/>
                  <a:pt x="396" y="740"/>
                  <a:pt x="394" y="738"/>
                </a:cubicBezTo>
                <a:cubicBezTo>
                  <a:pt x="277" y="593"/>
                  <a:pt x="277" y="593"/>
                  <a:pt x="277" y="593"/>
                </a:cubicBezTo>
                <a:cubicBezTo>
                  <a:pt x="267" y="579"/>
                  <a:pt x="249" y="574"/>
                  <a:pt x="233" y="579"/>
                </a:cubicBezTo>
                <a:cubicBezTo>
                  <a:pt x="95" y="620"/>
                  <a:pt x="1" y="746"/>
                  <a:pt x="0" y="890"/>
                </a:cubicBezTo>
                <a:cubicBezTo>
                  <a:pt x="0" y="965"/>
                  <a:pt x="0" y="965"/>
                  <a:pt x="0" y="965"/>
                </a:cubicBezTo>
                <a:cubicBezTo>
                  <a:pt x="0" y="1007"/>
                  <a:pt x="35" y="1042"/>
                  <a:pt x="77" y="1042"/>
                </a:cubicBezTo>
                <a:close/>
                <a:moveTo>
                  <a:pt x="1200" y="1213"/>
                </a:moveTo>
                <a:cubicBezTo>
                  <a:pt x="1054" y="1213"/>
                  <a:pt x="936" y="1331"/>
                  <a:pt x="936" y="1477"/>
                </a:cubicBezTo>
                <a:cubicBezTo>
                  <a:pt x="936" y="1622"/>
                  <a:pt x="1054" y="1740"/>
                  <a:pt x="1200" y="1740"/>
                </a:cubicBezTo>
                <a:cubicBezTo>
                  <a:pt x="1346" y="1740"/>
                  <a:pt x="1464" y="1622"/>
                  <a:pt x="1464" y="1477"/>
                </a:cubicBezTo>
                <a:cubicBezTo>
                  <a:pt x="1464" y="1477"/>
                  <a:pt x="1464" y="1476"/>
                  <a:pt x="1464" y="1476"/>
                </a:cubicBezTo>
                <a:cubicBezTo>
                  <a:pt x="1464" y="1330"/>
                  <a:pt x="1346" y="1212"/>
                  <a:pt x="1200" y="1212"/>
                </a:cubicBezTo>
                <a:lnTo>
                  <a:pt x="1200" y="1213"/>
                </a:lnTo>
                <a:close/>
                <a:moveTo>
                  <a:pt x="776" y="2102"/>
                </a:moveTo>
                <a:cubicBezTo>
                  <a:pt x="776" y="2178"/>
                  <a:pt x="776" y="2178"/>
                  <a:pt x="776" y="2178"/>
                </a:cubicBezTo>
                <a:cubicBezTo>
                  <a:pt x="776" y="2219"/>
                  <a:pt x="810" y="2253"/>
                  <a:pt x="852" y="2253"/>
                </a:cubicBezTo>
                <a:cubicBezTo>
                  <a:pt x="1548" y="2253"/>
                  <a:pt x="1548" y="2253"/>
                  <a:pt x="1548" y="2253"/>
                </a:cubicBezTo>
                <a:cubicBezTo>
                  <a:pt x="1590" y="2253"/>
                  <a:pt x="1624" y="2219"/>
                  <a:pt x="1624" y="2177"/>
                </a:cubicBezTo>
                <a:cubicBezTo>
                  <a:pt x="1624" y="2177"/>
                  <a:pt x="1624" y="2177"/>
                  <a:pt x="1624" y="2177"/>
                </a:cubicBezTo>
                <a:cubicBezTo>
                  <a:pt x="1624" y="2102"/>
                  <a:pt x="1624" y="2102"/>
                  <a:pt x="1624" y="2102"/>
                </a:cubicBezTo>
                <a:cubicBezTo>
                  <a:pt x="1625" y="1958"/>
                  <a:pt x="1530" y="1832"/>
                  <a:pt x="1392" y="1791"/>
                </a:cubicBezTo>
                <a:cubicBezTo>
                  <a:pt x="1376" y="1786"/>
                  <a:pt x="1358" y="1791"/>
                  <a:pt x="1348" y="1804"/>
                </a:cubicBezTo>
                <a:cubicBezTo>
                  <a:pt x="1231" y="1950"/>
                  <a:pt x="1231" y="1950"/>
                  <a:pt x="1231" y="1950"/>
                </a:cubicBezTo>
                <a:cubicBezTo>
                  <a:pt x="1218" y="1967"/>
                  <a:pt x="1193" y="1970"/>
                  <a:pt x="1175" y="1956"/>
                </a:cubicBezTo>
                <a:cubicBezTo>
                  <a:pt x="1173" y="1954"/>
                  <a:pt x="1171" y="1952"/>
                  <a:pt x="1169" y="1950"/>
                </a:cubicBezTo>
                <a:cubicBezTo>
                  <a:pt x="1053" y="1805"/>
                  <a:pt x="1053" y="1805"/>
                  <a:pt x="1053" y="1805"/>
                </a:cubicBezTo>
                <a:cubicBezTo>
                  <a:pt x="1042" y="1791"/>
                  <a:pt x="1025" y="1786"/>
                  <a:pt x="1009" y="1791"/>
                </a:cubicBezTo>
                <a:cubicBezTo>
                  <a:pt x="871" y="1831"/>
                  <a:pt x="776" y="1958"/>
                  <a:pt x="776" y="21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17">
            <a:extLst>
              <a:ext uri="{FF2B5EF4-FFF2-40B4-BE49-F238E27FC236}">
                <a16:creationId xmlns:a16="http://schemas.microsoft.com/office/drawing/2014/main" id="{37762E03-AFB4-4BEA-B0D3-04A2E162084F}"/>
              </a:ext>
            </a:extLst>
          </p:cNvPr>
          <p:cNvSpPr>
            <a:spLocks noEditPoints="1"/>
          </p:cNvSpPr>
          <p:nvPr/>
        </p:nvSpPr>
        <p:spPr bwMode="auto">
          <a:xfrm>
            <a:off x="4391008" y="2449411"/>
            <a:ext cx="363903" cy="348473"/>
          </a:xfrm>
          <a:custGeom>
            <a:avLst/>
            <a:gdLst>
              <a:gd name="T0" fmla="*/ 98 w 392"/>
              <a:gd name="T1" fmla="*/ 228 h 373"/>
              <a:gd name="T2" fmla="*/ 95 w 392"/>
              <a:gd name="T3" fmla="*/ 273 h 373"/>
              <a:gd name="T4" fmla="*/ 101 w 392"/>
              <a:gd name="T5" fmla="*/ 284 h 373"/>
              <a:gd name="T6" fmla="*/ 108 w 392"/>
              <a:gd name="T7" fmla="*/ 284 h 373"/>
              <a:gd name="T8" fmla="*/ 169 w 392"/>
              <a:gd name="T9" fmla="*/ 229 h 373"/>
              <a:gd name="T10" fmla="*/ 188 w 392"/>
              <a:gd name="T11" fmla="*/ 229 h 373"/>
              <a:gd name="T12" fmla="*/ 302 w 392"/>
              <a:gd name="T13" fmla="*/ 114 h 373"/>
              <a:gd name="T14" fmla="*/ 302 w 392"/>
              <a:gd name="T15" fmla="*/ 114 h 373"/>
              <a:gd name="T16" fmla="*/ 302 w 392"/>
              <a:gd name="T17" fmla="*/ 114 h 373"/>
              <a:gd name="T18" fmla="*/ 188 w 392"/>
              <a:gd name="T19" fmla="*/ 0 h 373"/>
              <a:gd name="T20" fmla="*/ 115 w 392"/>
              <a:gd name="T21" fmla="*/ 0 h 373"/>
              <a:gd name="T22" fmla="*/ 0 w 392"/>
              <a:gd name="T23" fmla="*/ 114 h 373"/>
              <a:gd name="T24" fmla="*/ 0 w 392"/>
              <a:gd name="T25" fmla="*/ 114 h 373"/>
              <a:gd name="T26" fmla="*/ 0 w 392"/>
              <a:gd name="T27" fmla="*/ 114 h 373"/>
              <a:gd name="T28" fmla="*/ 98 w 392"/>
              <a:gd name="T29" fmla="*/ 228 h 373"/>
              <a:gd name="T30" fmla="*/ 197 w 392"/>
              <a:gd name="T31" fmla="*/ 98 h 373"/>
              <a:gd name="T32" fmla="*/ 214 w 392"/>
              <a:gd name="T33" fmla="*/ 114 h 373"/>
              <a:gd name="T34" fmla="*/ 197 w 392"/>
              <a:gd name="T35" fmla="*/ 131 h 373"/>
              <a:gd name="T36" fmla="*/ 181 w 392"/>
              <a:gd name="T37" fmla="*/ 114 h 373"/>
              <a:gd name="T38" fmla="*/ 181 w 392"/>
              <a:gd name="T39" fmla="*/ 114 h 373"/>
              <a:gd name="T40" fmla="*/ 197 w 392"/>
              <a:gd name="T41" fmla="*/ 98 h 373"/>
              <a:gd name="T42" fmla="*/ 151 w 392"/>
              <a:gd name="T43" fmla="*/ 98 h 373"/>
              <a:gd name="T44" fmla="*/ 168 w 392"/>
              <a:gd name="T45" fmla="*/ 114 h 373"/>
              <a:gd name="T46" fmla="*/ 151 w 392"/>
              <a:gd name="T47" fmla="*/ 131 h 373"/>
              <a:gd name="T48" fmla="*/ 135 w 392"/>
              <a:gd name="T49" fmla="*/ 114 h 373"/>
              <a:gd name="T50" fmla="*/ 151 w 392"/>
              <a:gd name="T51" fmla="*/ 98 h 373"/>
              <a:gd name="T52" fmla="*/ 105 w 392"/>
              <a:gd name="T53" fmla="*/ 98 h 373"/>
              <a:gd name="T54" fmla="*/ 122 w 392"/>
              <a:gd name="T55" fmla="*/ 114 h 373"/>
              <a:gd name="T56" fmla="*/ 105 w 392"/>
              <a:gd name="T57" fmla="*/ 131 h 373"/>
              <a:gd name="T58" fmla="*/ 88 w 392"/>
              <a:gd name="T59" fmla="*/ 114 h 373"/>
              <a:gd name="T60" fmla="*/ 105 w 392"/>
              <a:gd name="T61" fmla="*/ 98 h 373"/>
              <a:gd name="T62" fmla="*/ 392 w 392"/>
              <a:gd name="T63" fmla="*/ 227 h 373"/>
              <a:gd name="T64" fmla="*/ 315 w 392"/>
              <a:gd name="T65" fmla="*/ 326 h 373"/>
              <a:gd name="T66" fmla="*/ 318 w 392"/>
              <a:gd name="T67" fmla="*/ 345 h 373"/>
              <a:gd name="T68" fmla="*/ 304 w 392"/>
              <a:gd name="T69" fmla="*/ 371 h 373"/>
              <a:gd name="T70" fmla="*/ 289 w 392"/>
              <a:gd name="T71" fmla="*/ 370 h 373"/>
              <a:gd name="T72" fmla="*/ 240 w 392"/>
              <a:gd name="T73" fmla="*/ 329 h 373"/>
              <a:gd name="T74" fmla="*/ 233 w 392"/>
              <a:gd name="T75" fmla="*/ 329 h 373"/>
              <a:gd name="T76" fmla="*/ 158 w 392"/>
              <a:gd name="T77" fmla="*/ 297 h 373"/>
              <a:gd name="T78" fmla="*/ 162 w 392"/>
              <a:gd name="T79" fmla="*/ 277 h 373"/>
              <a:gd name="T80" fmla="*/ 179 w 392"/>
              <a:gd name="T81" fmla="*/ 278 h 373"/>
              <a:gd name="T82" fmla="*/ 233 w 392"/>
              <a:gd name="T83" fmla="*/ 302 h 373"/>
              <a:gd name="T84" fmla="*/ 248 w 392"/>
              <a:gd name="T85" fmla="*/ 302 h 373"/>
              <a:gd name="T86" fmla="*/ 260 w 392"/>
              <a:gd name="T87" fmla="*/ 309 h 373"/>
              <a:gd name="T88" fmla="*/ 288 w 392"/>
              <a:gd name="T89" fmla="*/ 338 h 373"/>
              <a:gd name="T90" fmla="*/ 289 w 392"/>
              <a:gd name="T91" fmla="*/ 313 h 373"/>
              <a:gd name="T92" fmla="*/ 301 w 392"/>
              <a:gd name="T93" fmla="*/ 301 h 373"/>
              <a:gd name="T94" fmla="*/ 364 w 392"/>
              <a:gd name="T95" fmla="*/ 217 h 373"/>
              <a:gd name="T96" fmla="*/ 326 w 392"/>
              <a:gd name="T97" fmla="*/ 162 h 373"/>
              <a:gd name="T98" fmla="*/ 321 w 392"/>
              <a:gd name="T99" fmla="*/ 143 h 373"/>
              <a:gd name="T100" fmla="*/ 340 w 392"/>
              <a:gd name="T101" fmla="*/ 138 h 373"/>
              <a:gd name="T102" fmla="*/ 392 w 392"/>
              <a:gd name="T103" fmla="*/ 227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92" h="373">
                <a:moveTo>
                  <a:pt x="98" y="228"/>
                </a:moveTo>
                <a:cubicBezTo>
                  <a:pt x="100" y="243"/>
                  <a:pt x="99" y="258"/>
                  <a:pt x="95" y="273"/>
                </a:cubicBezTo>
                <a:cubicBezTo>
                  <a:pt x="94" y="278"/>
                  <a:pt x="96" y="283"/>
                  <a:pt x="101" y="284"/>
                </a:cubicBezTo>
                <a:cubicBezTo>
                  <a:pt x="104" y="285"/>
                  <a:pt x="106" y="285"/>
                  <a:pt x="108" y="284"/>
                </a:cubicBezTo>
                <a:cubicBezTo>
                  <a:pt x="127" y="274"/>
                  <a:pt x="154" y="256"/>
                  <a:pt x="169" y="229"/>
                </a:cubicBezTo>
                <a:cubicBezTo>
                  <a:pt x="188" y="229"/>
                  <a:pt x="188" y="229"/>
                  <a:pt x="188" y="229"/>
                </a:cubicBezTo>
                <a:cubicBezTo>
                  <a:pt x="251" y="229"/>
                  <a:pt x="302" y="178"/>
                  <a:pt x="302" y="114"/>
                </a:cubicBezTo>
                <a:cubicBezTo>
                  <a:pt x="302" y="114"/>
                  <a:pt x="302" y="114"/>
                  <a:pt x="302" y="114"/>
                </a:cubicBezTo>
                <a:cubicBezTo>
                  <a:pt x="302" y="114"/>
                  <a:pt x="302" y="114"/>
                  <a:pt x="302" y="114"/>
                </a:cubicBezTo>
                <a:cubicBezTo>
                  <a:pt x="302" y="51"/>
                  <a:pt x="251" y="0"/>
                  <a:pt x="188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1"/>
                  <a:pt x="42" y="220"/>
                  <a:pt x="98" y="228"/>
                </a:cubicBezTo>
                <a:close/>
                <a:moveTo>
                  <a:pt x="197" y="98"/>
                </a:moveTo>
                <a:cubicBezTo>
                  <a:pt x="207" y="98"/>
                  <a:pt x="214" y="105"/>
                  <a:pt x="214" y="114"/>
                </a:cubicBezTo>
                <a:cubicBezTo>
                  <a:pt x="214" y="124"/>
                  <a:pt x="207" y="131"/>
                  <a:pt x="197" y="131"/>
                </a:cubicBezTo>
                <a:cubicBezTo>
                  <a:pt x="188" y="131"/>
                  <a:pt x="181" y="124"/>
                  <a:pt x="181" y="114"/>
                </a:cubicBezTo>
                <a:cubicBezTo>
                  <a:pt x="181" y="114"/>
                  <a:pt x="181" y="114"/>
                  <a:pt x="181" y="114"/>
                </a:cubicBezTo>
                <a:cubicBezTo>
                  <a:pt x="181" y="105"/>
                  <a:pt x="188" y="98"/>
                  <a:pt x="197" y="98"/>
                </a:cubicBezTo>
                <a:close/>
                <a:moveTo>
                  <a:pt x="151" y="98"/>
                </a:moveTo>
                <a:cubicBezTo>
                  <a:pt x="160" y="98"/>
                  <a:pt x="168" y="105"/>
                  <a:pt x="168" y="114"/>
                </a:cubicBezTo>
                <a:cubicBezTo>
                  <a:pt x="168" y="124"/>
                  <a:pt x="160" y="131"/>
                  <a:pt x="151" y="131"/>
                </a:cubicBezTo>
                <a:cubicBezTo>
                  <a:pt x="142" y="131"/>
                  <a:pt x="135" y="124"/>
                  <a:pt x="135" y="114"/>
                </a:cubicBezTo>
                <a:cubicBezTo>
                  <a:pt x="135" y="105"/>
                  <a:pt x="142" y="98"/>
                  <a:pt x="151" y="98"/>
                </a:cubicBezTo>
                <a:close/>
                <a:moveTo>
                  <a:pt x="105" y="98"/>
                </a:moveTo>
                <a:cubicBezTo>
                  <a:pt x="114" y="98"/>
                  <a:pt x="122" y="105"/>
                  <a:pt x="122" y="114"/>
                </a:cubicBezTo>
                <a:cubicBezTo>
                  <a:pt x="122" y="124"/>
                  <a:pt x="114" y="131"/>
                  <a:pt x="105" y="131"/>
                </a:cubicBezTo>
                <a:cubicBezTo>
                  <a:pt x="96" y="131"/>
                  <a:pt x="88" y="124"/>
                  <a:pt x="88" y="114"/>
                </a:cubicBezTo>
                <a:cubicBezTo>
                  <a:pt x="88" y="105"/>
                  <a:pt x="96" y="98"/>
                  <a:pt x="105" y="98"/>
                </a:cubicBezTo>
                <a:close/>
                <a:moveTo>
                  <a:pt x="392" y="227"/>
                </a:moveTo>
                <a:cubicBezTo>
                  <a:pt x="392" y="274"/>
                  <a:pt x="360" y="314"/>
                  <a:pt x="315" y="326"/>
                </a:cubicBezTo>
                <a:cubicBezTo>
                  <a:pt x="315" y="333"/>
                  <a:pt x="316" y="339"/>
                  <a:pt x="318" y="345"/>
                </a:cubicBezTo>
                <a:cubicBezTo>
                  <a:pt x="321" y="356"/>
                  <a:pt x="315" y="368"/>
                  <a:pt x="304" y="371"/>
                </a:cubicBezTo>
                <a:cubicBezTo>
                  <a:pt x="299" y="373"/>
                  <a:pt x="293" y="372"/>
                  <a:pt x="289" y="370"/>
                </a:cubicBezTo>
                <a:cubicBezTo>
                  <a:pt x="273" y="362"/>
                  <a:pt x="253" y="349"/>
                  <a:pt x="240" y="329"/>
                </a:cubicBezTo>
                <a:cubicBezTo>
                  <a:pt x="233" y="329"/>
                  <a:pt x="233" y="329"/>
                  <a:pt x="233" y="329"/>
                </a:cubicBezTo>
                <a:cubicBezTo>
                  <a:pt x="205" y="329"/>
                  <a:pt x="178" y="317"/>
                  <a:pt x="158" y="297"/>
                </a:cubicBezTo>
                <a:cubicBezTo>
                  <a:pt x="154" y="290"/>
                  <a:pt x="156" y="282"/>
                  <a:pt x="162" y="277"/>
                </a:cubicBezTo>
                <a:cubicBezTo>
                  <a:pt x="167" y="274"/>
                  <a:pt x="174" y="274"/>
                  <a:pt x="179" y="278"/>
                </a:cubicBezTo>
                <a:cubicBezTo>
                  <a:pt x="193" y="293"/>
                  <a:pt x="213" y="302"/>
                  <a:pt x="233" y="302"/>
                </a:cubicBezTo>
                <a:cubicBezTo>
                  <a:pt x="248" y="302"/>
                  <a:pt x="248" y="302"/>
                  <a:pt x="248" y="302"/>
                </a:cubicBezTo>
                <a:cubicBezTo>
                  <a:pt x="253" y="302"/>
                  <a:pt x="258" y="305"/>
                  <a:pt x="260" y="309"/>
                </a:cubicBezTo>
                <a:cubicBezTo>
                  <a:pt x="267" y="321"/>
                  <a:pt x="277" y="331"/>
                  <a:pt x="288" y="338"/>
                </a:cubicBezTo>
                <a:cubicBezTo>
                  <a:pt x="287" y="330"/>
                  <a:pt x="288" y="321"/>
                  <a:pt x="289" y="313"/>
                </a:cubicBezTo>
                <a:cubicBezTo>
                  <a:pt x="290" y="307"/>
                  <a:pt x="295" y="302"/>
                  <a:pt x="301" y="301"/>
                </a:cubicBezTo>
                <a:cubicBezTo>
                  <a:pt x="341" y="295"/>
                  <a:pt x="370" y="257"/>
                  <a:pt x="364" y="217"/>
                </a:cubicBezTo>
                <a:cubicBezTo>
                  <a:pt x="360" y="194"/>
                  <a:pt x="346" y="173"/>
                  <a:pt x="326" y="162"/>
                </a:cubicBezTo>
                <a:cubicBezTo>
                  <a:pt x="319" y="158"/>
                  <a:pt x="317" y="150"/>
                  <a:pt x="321" y="143"/>
                </a:cubicBezTo>
                <a:cubicBezTo>
                  <a:pt x="325" y="136"/>
                  <a:pt x="333" y="134"/>
                  <a:pt x="340" y="138"/>
                </a:cubicBezTo>
                <a:cubicBezTo>
                  <a:pt x="372" y="156"/>
                  <a:pt x="392" y="190"/>
                  <a:pt x="392" y="2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94C98366-5B42-4C18-8868-6EBB63F55B1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26270" y="3207535"/>
            <a:ext cx="305679" cy="366523"/>
          </a:xfrm>
          <a:custGeom>
            <a:avLst/>
            <a:gdLst>
              <a:gd name="T0" fmla="*/ 1107 w 2016"/>
              <a:gd name="T1" fmla="*/ 730 h 2415"/>
              <a:gd name="T2" fmla="*/ 1109 w 2016"/>
              <a:gd name="T3" fmla="*/ 1091 h 2415"/>
              <a:gd name="T4" fmla="*/ 928 w 2016"/>
              <a:gd name="T5" fmla="*/ 911 h 2415"/>
              <a:gd name="T6" fmla="*/ 165 w 2016"/>
              <a:gd name="T7" fmla="*/ 1090 h 2415"/>
              <a:gd name="T8" fmla="*/ 1105 w 2016"/>
              <a:gd name="T9" fmla="*/ 2 h 2415"/>
              <a:gd name="T10" fmla="*/ 1761 w 2016"/>
              <a:gd name="T11" fmla="*/ 1536 h 2415"/>
              <a:gd name="T12" fmla="*/ 1837 w 2016"/>
              <a:gd name="T13" fmla="*/ 2134 h 2415"/>
              <a:gd name="T14" fmla="*/ 900 w 2016"/>
              <a:gd name="T15" fmla="*/ 2401 h 2415"/>
              <a:gd name="T16" fmla="*/ 789 w 2016"/>
              <a:gd name="T17" fmla="*/ 2339 h 2415"/>
              <a:gd name="T18" fmla="*/ 366 w 2016"/>
              <a:gd name="T19" fmla="*/ 2084 h 2415"/>
              <a:gd name="T20" fmla="*/ 203 w 2016"/>
              <a:gd name="T21" fmla="*/ 1921 h 2415"/>
              <a:gd name="T22" fmla="*/ 63 w 2016"/>
              <a:gd name="T23" fmla="*/ 1531 h 2415"/>
              <a:gd name="T24" fmla="*/ 16 w 2016"/>
              <a:gd name="T25" fmla="*/ 1425 h 2415"/>
              <a:gd name="T26" fmla="*/ 631 w 2016"/>
              <a:gd name="T27" fmla="*/ 1004 h 2415"/>
              <a:gd name="T28" fmla="*/ 751 w 2016"/>
              <a:gd name="T29" fmla="*/ 1115 h 2415"/>
              <a:gd name="T30" fmla="*/ 712 w 2016"/>
              <a:gd name="T31" fmla="*/ 1258 h 2415"/>
              <a:gd name="T32" fmla="*/ 837 w 2016"/>
              <a:gd name="T33" fmla="*/ 1312 h 2415"/>
              <a:gd name="T34" fmla="*/ 1001 w 2016"/>
              <a:gd name="T35" fmla="*/ 1307 h 2415"/>
              <a:gd name="T36" fmla="*/ 1074 w 2016"/>
              <a:gd name="T37" fmla="*/ 1435 h 2415"/>
              <a:gd name="T38" fmla="*/ 1201 w 2016"/>
              <a:gd name="T39" fmla="*/ 1386 h 2415"/>
              <a:gd name="T40" fmla="*/ 1312 w 2016"/>
              <a:gd name="T41" fmla="*/ 1266 h 2415"/>
              <a:gd name="T42" fmla="*/ 1456 w 2016"/>
              <a:gd name="T43" fmla="*/ 1306 h 2415"/>
              <a:gd name="T44" fmla="*/ 1511 w 2016"/>
              <a:gd name="T45" fmla="*/ 1181 h 2415"/>
              <a:gd name="T46" fmla="*/ 1505 w 2016"/>
              <a:gd name="T47" fmla="*/ 1017 h 2415"/>
              <a:gd name="T48" fmla="*/ 1633 w 2016"/>
              <a:gd name="T49" fmla="*/ 944 h 2415"/>
              <a:gd name="T50" fmla="*/ 1584 w 2016"/>
              <a:gd name="T51" fmla="*/ 817 h 2415"/>
              <a:gd name="T52" fmla="*/ 1465 w 2016"/>
              <a:gd name="T53" fmla="*/ 705 h 2415"/>
              <a:gd name="T54" fmla="*/ 1504 w 2016"/>
              <a:gd name="T55" fmla="*/ 562 h 2415"/>
              <a:gd name="T56" fmla="*/ 1378 w 2016"/>
              <a:gd name="T57" fmla="*/ 508 h 2415"/>
              <a:gd name="T58" fmla="*/ 1215 w 2016"/>
              <a:gd name="T59" fmla="*/ 513 h 2415"/>
              <a:gd name="T60" fmla="*/ 1141 w 2016"/>
              <a:gd name="T61" fmla="*/ 385 h 2415"/>
              <a:gd name="T62" fmla="*/ 1015 w 2016"/>
              <a:gd name="T63" fmla="*/ 434 h 2415"/>
              <a:gd name="T64" fmla="*/ 903 w 2016"/>
              <a:gd name="T65" fmla="*/ 554 h 2415"/>
              <a:gd name="T66" fmla="*/ 760 w 2016"/>
              <a:gd name="T67" fmla="*/ 514 h 2415"/>
              <a:gd name="T68" fmla="*/ 705 w 2016"/>
              <a:gd name="T69" fmla="*/ 640 h 2415"/>
              <a:gd name="T70" fmla="*/ 711 w 2016"/>
              <a:gd name="T71" fmla="*/ 803 h 2415"/>
              <a:gd name="T72" fmla="*/ 583 w 2016"/>
              <a:gd name="T73" fmla="*/ 877 h 2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16" h="2415">
                <a:moveTo>
                  <a:pt x="928" y="911"/>
                </a:moveTo>
                <a:cubicBezTo>
                  <a:pt x="927" y="811"/>
                  <a:pt x="1007" y="730"/>
                  <a:pt x="1107" y="730"/>
                </a:cubicBezTo>
                <a:cubicBezTo>
                  <a:pt x="1207" y="729"/>
                  <a:pt x="1288" y="810"/>
                  <a:pt x="1289" y="909"/>
                </a:cubicBezTo>
                <a:cubicBezTo>
                  <a:pt x="1289" y="1009"/>
                  <a:pt x="1209" y="1090"/>
                  <a:pt x="1109" y="1091"/>
                </a:cubicBezTo>
                <a:cubicBezTo>
                  <a:pt x="1109" y="1091"/>
                  <a:pt x="1109" y="1091"/>
                  <a:pt x="1109" y="1091"/>
                </a:cubicBezTo>
                <a:cubicBezTo>
                  <a:pt x="1009" y="1091"/>
                  <a:pt x="928" y="1011"/>
                  <a:pt x="928" y="911"/>
                </a:cubicBezTo>
                <a:close/>
                <a:moveTo>
                  <a:pt x="16" y="1425"/>
                </a:moveTo>
                <a:cubicBezTo>
                  <a:pt x="165" y="1090"/>
                  <a:pt x="165" y="1090"/>
                  <a:pt x="165" y="1090"/>
                </a:cubicBezTo>
                <a:cubicBezTo>
                  <a:pt x="190" y="1034"/>
                  <a:pt x="203" y="973"/>
                  <a:pt x="203" y="911"/>
                </a:cubicBezTo>
                <a:cubicBezTo>
                  <a:pt x="201" y="411"/>
                  <a:pt x="605" y="4"/>
                  <a:pt x="1105" y="2"/>
                </a:cubicBezTo>
                <a:cubicBezTo>
                  <a:pt x="1606" y="0"/>
                  <a:pt x="2013" y="404"/>
                  <a:pt x="2015" y="904"/>
                </a:cubicBezTo>
                <a:cubicBezTo>
                  <a:pt x="2016" y="1140"/>
                  <a:pt x="1925" y="1367"/>
                  <a:pt x="1761" y="1536"/>
                </a:cubicBezTo>
                <a:cubicBezTo>
                  <a:pt x="1900" y="2022"/>
                  <a:pt x="1900" y="2022"/>
                  <a:pt x="1900" y="2022"/>
                </a:cubicBezTo>
                <a:cubicBezTo>
                  <a:pt x="1913" y="2070"/>
                  <a:pt x="1885" y="2120"/>
                  <a:pt x="1837" y="2134"/>
                </a:cubicBezTo>
                <a:cubicBezTo>
                  <a:pt x="1837" y="2134"/>
                  <a:pt x="1837" y="2134"/>
                  <a:pt x="1837" y="2134"/>
                </a:cubicBezTo>
                <a:cubicBezTo>
                  <a:pt x="900" y="2401"/>
                  <a:pt x="900" y="2401"/>
                  <a:pt x="900" y="2401"/>
                </a:cubicBezTo>
                <a:cubicBezTo>
                  <a:pt x="852" y="2415"/>
                  <a:pt x="802" y="2387"/>
                  <a:pt x="789" y="2339"/>
                </a:cubicBezTo>
                <a:cubicBezTo>
                  <a:pt x="789" y="2339"/>
                  <a:pt x="789" y="2339"/>
                  <a:pt x="789" y="2339"/>
                </a:cubicBezTo>
                <a:cubicBezTo>
                  <a:pt x="715" y="2084"/>
                  <a:pt x="715" y="2084"/>
                  <a:pt x="715" y="2084"/>
                </a:cubicBezTo>
                <a:cubicBezTo>
                  <a:pt x="366" y="2084"/>
                  <a:pt x="366" y="2084"/>
                  <a:pt x="366" y="2084"/>
                </a:cubicBezTo>
                <a:cubicBezTo>
                  <a:pt x="276" y="2084"/>
                  <a:pt x="203" y="2011"/>
                  <a:pt x="203" y="1921"/>
                </a:cubicBezTo>
                <a:cubicBezTo>
                  <a:pt x="203" y="1921"/>
                  <a:pt x="203" y="1921"/>
                  <a:pt x="203" y="1921"/>
                </a:cubicBezTo>
                <a:cubicBezTo>
                  <a:pt x="203" y="1577"/>
                  <a:pt x="203" y="1577"/>
                  <a:pt x="203" y="1577"/>
                </a:cubicBezTo>
                <a:cubicBezTo>
                  <a:pt x="63" y="1531"/>
                  <a:pt x="63" y="1531"/>
                  <a:pt x="63" y="1531"/>
                </a:cubicBezTo>
                <a:cubicBezTo>
                  <a:pt x="22" y="1517"/>
                  <a:pt x="0" y="1472"/>
                  <a:pt x="14" y="1431"/>
                </a:cubicBezTo>
                <a:cubicBezTo>
                  <a:pt x="14" y="1429"/>
                  <a:pt x="15" y="1427"/>
                  <a:pt x="16" y="1425"/>
                </a:cubicBezTo>
                <a:close/>
                <a:moveTo>
                  <a:pt x="582" y="944"/>
                </a:moveTo>
                <a:cubicBezTo>
                  <a:pt x="582" y="973"/>
                  <a:pt x="602" y="998"/>
                  <a:pt x="631" y="1004"/>
                </a:cubicBezTo>
                <a:cubicBezTo>
                  <a:pt x="710" y="1017"/>
                  <a:pt x="710" y="1017"/>
                  <a:pt x="710" y="1017"/>
                </a:cubicBezTo>
                <a:cubicBezTo>
                  <a:pt x="719" y="1052"/>
                  <a:pt x="733" y="1084"/>
                  <a:pt x="751" y="1115"/>
                </a:cubicBezTo>
                <a:cubicBezTo>
                  <a:pt x="705" y="1181"/>
                  <a:pt x="705" y="1181"/>
                  <a:pt x="705" y="1181"/>
                </a:cubicBezTo>
                <a:cubicBezTo>
                  <a:pt x="689" y="1205"/>
                  <a:pt x="692" y="1237"/>
                  <a:pt x="712" y="1258"/>
                </a:cubicBezTo>
                <a:cubicBezTo>
                  <a:pt x="760" y="1305"/>
                  <a:pt x="760" y="1305"/>
                  <a:pt x="760" y="1305"/>
                </a:cubicBezTo>
                <a:cubicBezTo>
                  <a:pt x="780" y="1326"/>
                  <a:pt x="813" y="1329"/>
                  <a:pt x="837" y="1312"/>
                </a:cubicBezTo>
                <a:cubicBezTo>
                  <a:pt x="903" y="1266"/>
                  <a:pt x="903" y="1266"/>
                  <a:pt x="903" y="1266"/>
                </a:cubicBezTo>
                <a:cubicBezTo>
                  <a:pt x="934" y="1284"/>
                  <a:pt x="966" y="1298"/>
                  <a:pt x="1001" y="1307"/>
                </a:cubicBezTo>
                <a:cubicBezTo>
                  <a:pt x="1014" y="1386"/>
                  <a:pt x="1014" y="1386"/>
                  <a:pt x="1014" y="1386"/>
                </a:cubicBezTo>
                <a:cubicBezTo>
                  <a:pt x="1020" y="1414"/>
                  <a:pt x="1045" y="1435"/>
                  <a:pt x="1074" y="1435"/>
                </a:cubicBezTo>
                <a:cubicBezTo>
                  <a:pt x="1141" y="1435"/>
                  <a:pt x="1141" y="1435"/>
                  <a:pt x="1141" y="1435"/>
                </a:cubicBezTo>
                <a:cubicBezTo>
                  <a:pt x="1170" y="1435"/>
                  <a:pt x="1195" y="1414"/>
                  <a:pt x="1201" y="1386"/>
                </a:cubicBezTo>
                <a:cubicBezTo>
                  <a:pt x="1214" y="1307"/>
                  <a:pt x="1214" y="1307"/>
                  <a:pt x="1214" y="1307"/>
                </a:cubicBezTo>
                <a:cubicBezTo>
                  <a:pt x="1249" y="1298"/>
                  <a:pt x="1282" y="1284"/>
                  <a:pt x="1312" y="1266"/>
                </a:cubicBezTo>
                <a:cubicBezTo>
                  <a:pt x="1378" y="1313"/>
                  <a:pt x="1378" y="1313"/>
                  <a:pt x="1378" y="1313"/>
                </a:cubicBezTo>
                <a:cubicBezTo>
                  <a:pt x="1402" y="1330"/>
                  <a:pt x="1435" y="1327"/>
                  <a:pt x="1456" y="1306"/>
                </a:cubicBezTo>
                <a:cubicBezTo>
                  <a:pt x="1503" y="1259"/>
                  <a:pt x="1503" y="1259"/>
                  <a:pt x="1503" y="1259"/>
                </a:cubicBezTo>
                <a:cubicBezTo>
                  <a:pt x="1525" y="1238"/>
                  <a:pt x="1528" y="1205"/>
                  <a:pt x="1511" y="1181"/>
                </a:cubicBezTo>
                <a:cubicBezTo>
                  <a:pt x="1465" y="1115"/>
                  <a:pt x="1465" y="1115"/>
                  <a:pt x="1465" y="1115"/>
                </a:cubicBezTo>
                <a:cubicBezTo>
                  <a:pt x="1483" y="1084"/>
                  <a:pt x="1496" y="1051"/>
                  <a:pt x="1505" y="1017"/>
                </a:cubicBezTo>
                <a:cubicBezTo>
                  <a:pt x="1584" y="1003"/>
                  <a:pt x="1584" y="1003"/>
                  <a:pt x="1584" y="1003"/>
                </a:cubicBezTo>
                <a:cubicBezTo>
                  <a:pt x="1613" y="998"/>
                  <a:pt x="1633" y="973"/>
                  <a:pt x="1633" y="944"/>
                </a:cubicBezTo>
                <a:cubicBezTo>
                  <a:pt x="1633" y="877"/>
                  <a:pt x="1633" y="877"/>
                  <a:pt x="1633" y="877"/>
                </a:cubicBezTo>
                <a:cubicBezTo>
                  <a:pt x="1633" y="848"/>
                  <a:pt x="1613" y="823"/>
                  <a:pt x="1584" y="817"/>
                </a:cubicBezTo>
                <a:cubicBezTo>
                  <a:pt x="1505" y="803"/>
                  <a:pt x="1505" y="803"/>
                  <a:pt x="1505" y="803"/>
                </a:cubicBezTo>
                <a:cubicBezTo>
                  <a:pt x="1496" y="769"/>
                  <a:pt x="1483" y="736"/>
                  <a:pt x="1465" y="705"/>
                </a:cubicBezTo>
                <a:cubicBezTo>
                  <a:pt x="1511" y="640"/>
                  <a:pt x="1511" y="640"/>
                  <a:pt x="1511" y="640"/>
                </a:cubicBezTo>
                <a:cubicBezTo>
                  <a:pt x="1528" y="615"/>
                  <a:pt x="1525" y="582"/>
                  <a:pt x="1504" y="562"/>
                </a:cubicBezTo>
                <a:cubicBezTo>
                  <a:pt x="1457" y="514"/>
                  <a:pt x="1457" y="514"/>
                  <a:pt x="1457" y="514"/>
                </a:cubicBezTo>
                <a:cubicBezTo>
                  <a:pt x="1436" y="493"/>
                  <a:pt x="1403" y="490"/>
                  <a:pt x="1378" y="508"/>
                </a:cubicBezTo>
                <a:cubicBezTo>
                  <a:pt x="1313" y="554"/>
                  <a:pt x="1313" y="554"/>
                  <a:pt x="1313" y="554"/>
                </a:cubicBezTo>
                <a:cubicBezTo>
                  <a:pt x="1282" y="536"/>
                  <a:pt x="1249" y="522"/>
                  <a:pt x="1215" y="513"/>
                </a:cubicBezTo>
                <a:cubicBezTo>
                  <a:pt x="1201" y="434"/>
                  <a:pt x="1201" y="434"/>
                  <a:pt x="1201" y="434"/>
                </a:cubicBezTo>
                <a:cubicBezTo>
                  <a:pt x="1195" y="405"/>
                  <a:pt x="1170" y="385"/>
                  <a:pt x="1141" y="385"/>
                </a:cubicBezTo>
                <a:cubicBezTo>
                  <a:pt x="1075" y="385"/>
                  <a:pt x="1075" y="385"/>
                  <a:pt x="1075" y="385"/>
                </a:cubicBezTo>
                <a:cubicBezTo>
                  <a:pt x="1046" y="385"/>
                  <a:pt x="1021" y="405"/>
                  <a:pt x="1015" y="434"/>
                </a:cubicBezTo>
                <a:cubicBezTo>
                  <a:pt x="1001" y="513"/>
                  <a:pt x="1001" y="513"/>
                  <a:pt x="1001" y="513"/>
                </a:cubicBezTo>
                <a:cubicBezTo>
                  <a:pt x="967" y="522"/>
                  <a:pt x="934" y="536"/>
                  <a:pt x="903" y="554"/>
                </a:cubicBezTo>
                <a:cubicBezTo>
                  <a:pt x="837" y="508"/>
                  <a:pt x="837" y="508"/>
                  <a:pt x="837" y="508"/>
                </a:cubicBezTo>
                <a:cubicBezTo>
                  <a:pt x="813" y="491"/>
                  <a:pt x="780" y="494"/>
                  <a:pt x="760" y="514"/>
                </a:cubicBezTo>
                <a:cubicBezTo>
                  <a:pt x="712" y="562"/>
                  <a:pt x="712" y="562"/>
                  <a:pt x="712" y="562"/>
                </a:cubicBezTo>
                <a:cubicBezTo>
                  <a:pt x="691" y="582"/>
                  <a:pt x="689" y="615"/>
                  <a:pt x="705" y="640"/>
                </a:cubicBezTo>
                <a:cubicBezTo>
                  <a:pt x="752" y="705"/>
                  <a:pt x="752" y="705"/>
                  <a:pt x="752" y="705"/>
                </a:cubicBezTo>
                <a:cubicBezTo>
                  <a:pt x="734" y="736"/>
                  <a:pt x="720" y="769"/>
                  <a:pt x="711" y="803"/>
                </a:cubicBezTo>
                <a:cubicBezTo>
                  <a:pt x="632" y="817"/>
                  <a:pt x="632" y="817"/>
                  <a:pt x="632" y="817"/>
                </a:cubicBezTo>
                <a:cubicBezTo>
                  <a:pt x="603" y="823"/>
                  <a:pt x="583" y="848"/>
                  <a:pt x="583" y="877"/>
                </a:cubicBezTo>
                <a:lnTo>
                  <a:pt x="582" y="9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13">
            <a:extLst>
              <a:ext uri="{FF2B5EF4-FFF2-40B4-BE49-F238E27FC236}">
                <a16:creationId xmlns:a16="http://schemas.microsoft.com/office/drawing/2014/main" id="{E8843A15-D1A0-4FDA-98E3-595451B244A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76012" y="5653245"/>
            <a:ext cx="379190" cy="312941"/>
          </a:xfrm>
          <a:custGeom>
            <a:avLst/>
            <a:gdLst>
              <a:gd name="T0" fmla="*/ 1921 w 2204"/>
              <a:gd name="T1" fmla="*/ 888 h 2204"/>
              <a:gd name="T2" fmla="*/ 1949 w 2204"/>
              <a:gd name="T3" fmla="*/ 558 h 2204"/>
              <a:gd name="T4" fmla="*/ 1949 w 2204"/>
              <a:gd name="T5" fmla="*/ 391 h 2204"/>
              <a:gd name="T6" fmla="*/ 1646 w 2204"/>
              <a:gd name="T7" fmla="*/ 255 h 2204"/>
              <a:gd name="T8" fmla="*/ 1316 w 2204"/>
              <a:gd name="T9" fmla="*/ 283 h 2204"/>
              <a:gd name="T10" fmla="*/ 1198 w 2204"/>
              <a:gd name="T11" fmla="*/ 0 h 2204"/>
              <a:gd name="T12" fmla="*/ 888 w 2204"/>
              <a:gd name="T13" fmla="*/ 118 h 2204"/>
              <a:gd name="T14" fmla="*/ 674 w 2204"/>
              <a:gd name="T15" fmla="*/ 371 h 2204"/>
              <a:gd name="T16" fmla="*/ 391 w 2204"/>
              <a:gd name="T17" fmla="*/ 255 h 2204"/>
              <a:gd name="T18" fmla="*/ 220 w 2204"/>
              <a:gd name="T19" fmla="*/ 474 h 2204"/>
              <a:gd name="T20" fmla="*/ 371 w 2204"/>
              <a:gd name="T21" fmla="*/ 674 h 2204"/>
              <a:gd name="T22" fmla="*/ 118 w 2204"/>
              <a:gd name="T23" fmla="*/ 888 h 2204"/>
              <a:gd name="T24" fmla="*/ 0 w 2204"/>
              <a:gd name="T25" fmla="*/ 1198 h 2204"/>
              <a:gd name="T26" fmla="*/ 283 w 2204"/>
              <a:gd name="T27" fmla="*/ 1316 h 2204"/>
              <a:gd name="T28" fmla="*/ 255 w 2204"/>
              <a:gd name="T29" fmla="*/ 1646 h 2204"/>
              <a:gd name="T30" fmla="*/ 255 w 2204"/>
              <a:gd name="T31" fmla="*/ 1813 h 2204"/>
              <a:gd name="T32" fmla="*/ 474 w 2204"/>
              <a:gd name="T33" fmla="*/ 1984 h 2204"/>
              <a:gd name="T34" fmla="*/ 674 w 2204"/>
              <a:gd name="T35" fmla="*/ 1833 h 2204"/>
              <a:gd name="T36" fmla="*/ 888 w 2204"/>
              <a:gd name="T37" fmla="*/ 2086 h 2204"/>
              <a:gd name="T38" fmla="*/ 1198 w 2204"/>
              <a:gd name="T39" fmla="*/ 2204 h 2204"/>
              <a:gd name="T40" fmla="*/ 1316 w 2204"/>
              <a:gd name="T41" fmla="*/ 1921 h 2204"/>
              <a:gd name="T42" fmla="*/ 1646 w 2204"/>
              <a:gd name="T43" fmla="*/ 1949 h 2204"/>
              <a:gd name="T44" fmla="*/ 1813 w 2204"/>
              <a:gd name="T45" fmla="*/ 1949 h 2204"/>
              <a:gd name="T46" fmla="*/ 1984 w 2204"/>
              <a:gd name="T47" fmla="*/ 1730 h 2204"/>
              <a:gd name="T48" fmla="*/ 1833 w 2204"/>
              <a:gd name="T49" fmla="*/ 1530 h 2204"/>
              <a:gd name="T50" fmla="*/ 2086 w 2204"/>
              <a:gd name="T51" fmla="*/ 1316 h 2204"/>
              <a:gd name="T52" fmla="*/ 2204 w 2204"/>
              <a:gd name="T53" fmla="*/ 1006 h 2204"/>
              <a:gd name="T54" fmla="*/ 1102 w 2204"/>
              <a:gd name="T55" fmla="*/ 578 h 2204"/>
              <a:gd name="T56" fmla="*/ 1102 w 2204"/>
              <a:gd name="T57" fmla="*/ 1028 h 2204"/>
              <a:gd name="T58" fmla="*/ 1102 w 2204"/>
              <a:gd name="T59" fmla="*/ 578 h 2204"/>
              <a:gd name="T60" fmla="*/ 1299 w 2204"/>
              <a:gd name="T61" fmla="*/ 1602 h 2204"/>
              <a:gd name="T62" fmla="*/ 905 w 2204"/>
              <a:gd name="T63" fmla="*/ 1602 h 2204"/>
              <a:gd name="T64" fmla="*/ 776 w 2204"/>
              <a:gd name="T65" fmla="*/ 1447 h 2204"/>
              <a:gd name="T66" fmla="*/ 1428 w 2204"/>
              <a:gd name="T67" fmla="*/ 1447 h 2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204" h="2204">
                <a:moveTo>
                  <a:pt x="2086" y="888"/>
                </a:moveTo>
                <a:cubicBezTo>
                  <a:pt x="1921" y="888"/>
                  <a:pt x="1921" y="888"/>
                  <a:pt x="1921" y="888"/>
                </a:cubicBezTo>
                <a:cubicBezTo>
                  <a:pt x="1902" y="812"/>
                  <a:pt x="1872" y="741"/>
                  <a:pt x="1833" y="674"/>
                </a:cubicBezTo>
                <a:cubicBezTo>
                  <a:pt x="1949" y="558"/>
                  <a:pt x="1949" y="558"/>
                  <a:pt x="1949" y="558"/>
                </a:cubicBezTo>
                <a:cubicBezTo>
                  <a:pt x="1972" y="535"/>
                  <a:pt x="1984" y="506"/>
                  <a:pt x="1984" y="474"/>
                </a:cubicBezTo>
                <a:cubicBezTo>
                  <a:pt x="1984" y="443"/>
                  <a:pt x="1972" y="413"/>
                  <a:pt x="1949" y="391"/>
                </a:cubicBezTo>
                <a:cubicBezTo>
                  <a:pt x="1813" y="255"/>
                  <a:pt x="1813" y="255"/>
                  <a:pt x="1813" y="255"/>
                </a:cubicBezTo>
                <a:cubicBezTo>
                  <a:pt x="1767" y="209"/>
                  <a:pt x="1692" y="209"/>
                  <a:pt x="1646" y="255"/>
                </a:cubicBezTo>
                <a:cubicBezTo>
                  <a:pt x="1530" y="371"/>
                  <a:pt x="1530" y="371"/>
                  <a:pt x="1530" y="371"/>
                </a:cubicBezTo>
                <a:cubicBezTo>
                  <a:pt x="1463" y="332"/>
                  <a:pt x="1392" y="302"/>
                  <a:pt x="1316" y="283"/>
                </a:cubicBezTo>
                <a:cubicBezTo>
                  <a:pt x="1316" y="118"/>
                  <a:pt x="1316" y="118"/>
                  <a:pt x="1316" y="118"/>
                </a:cubicBezTo>
                <a:cubicBezTo>
                  <a:pt x="1316" y="53"/>
                  <a:pt x="1263" y="0"/>
                  <a:pt x="1198" y="0"/>
                </a:cubicBezTo>
                <a:cubicBezTo>
                  <a:pt x="1006" y="0"/>
                  <a:pt x="1006" y="0"/>
                  <a:pt x="1006" y="0"/>
                </a:cubicBezTo>
                <a:cubicBezTo>
                  <a:pt x="941" y="0"/>
                  <a:pt x="888" y="53"/>
                  <a:pt x="888" y="118"/>
                </a:cubicBezTo>
                <a:cubicBezTo>
                  <a:pt x="888" y="283"/>
                  <a:pt x="888" y="283"/>
                  <a:pt x="888" y="283"/>
                </a:cubicBezTo>
                <a:cubicBezTo>
                  <a:pt x="812" y="302"/>
                  <a:pt x="741" y="332"/>
                  <a:pt x="674" y="371"/>
                </a:cubicBezTo>
                <a:cubicBezTo>
                  <a:pt x="558" y="255"/>
                  <a:pt x="558" y="255"/>
                  <a:pt x="558" y="255"/>
                </a:cubicBezTo>
                <a:cubicBezTo>
                  <a:pt x="512" y="209"/>
                  <a:pt x="437" y="209"/>
                  <a:pt x="391" y="255"/>
                </a:cubicBezTo>
                <a:cubicBezTo>
                  <a:pt x="255" y="391"/>
                  <a:pt x="255" y="391"/>
                  <a:pt x="255" y="391"/>
                </a:cubicBezTo>
                <a:cubicBezTo>
                  <a:pt x="232" y="413"/>
                  <a:pt x="220" y="443"/>
                  <a:pt x="220" y="474"/>
                </a:cubicBezTo>
                <a:cubicBezTo>
                  <a:pt x="220" y="506"/>
                  <a:pt x="232" y="535"/>
                  <a:pt x="255" y="558"/>
                </a:cubicBezTo>
                <a:cubicBezTo>
                  <a:pt x="371" y="674"/>
                  <a:pt x="371" y="674"/>
                  <a:pt x="371" y="674"/>
                </a:cubicBezTo>
                <a:cubicBezTo>
                  <a:pt x="332" y="741"/>
                  <a:pt x="302" y="812"/>
                  <a:pt x="283" y="888"/>
                </a:cubicBezTo>
                <a:cubicBezTo>
                  <a:pt x="118" y="888"/>
                  <a:pt x="118" y="888"/>
                  <a:pt x="118" y="888"/>
                </a:cubicBezTo>
                <a:cubicBezTo>
                  <a:pt x="53" y="888"/>
                  <a:pt x="0" y="941"/>
                  <a:pt x="0" y="1006"/>
                </a:cubicBezTo>
                <a:cubicBezTo>
                  <a:pt x="0" y="1198"/>
                  <a:pt x="0" y="1198"/>
                  <a:pt x="0" y="1198"/>
                </a:cubicBezTo>
                <a:cubicBezTo>
                  <a:pt x="0" y="1263"/>
                  <a:pt x="53" y="1316"/>
                  <a:pt x="118" y="1316"/>
                </a:cubicBezTo>
                <a:cubicBezTo>
                  <a:pt x="283" y="1316"/>
                  <a:pt x="283" y="1316"/>
                  <a:pt x="283" y="1316"/>
                </a:cubicBezTo>
                <a:cubicBezTo>
                  <a:pt x="302" y="1392"/>
                  <a:pt x="332" y="1463"/>
                  <a:pt x="371" y="1530"/>
                </a:cubicBezTo>
                <a:cubicBezTo>
                  <a:pt x="255" y="1646"/>
                  <a:pt x="255" y="1646"/>
                  <a:pt x="255" y="1646"/>
                </a:cubicBezTo>
                <a:cubicBezTo>
                  <a:pt x="232" y="1669"/>
                  <a:pt x="220" y="1698"/>
                  <a:pt x="220" y="1730"/>
                </a:cubicBezTo>
                <a:cubicBezTo>
                  <a:pt x="220" y="1761"/>
                  <a:pt x="232" y="1791"/>
                  <a:pt x="255" y="1813"/>
                </a:cubicBezTo>
                <a:cubicBezTo>
                  <a:pt x="391" y="1949"/>
                  <a:pt x="391" y="1949"/>
                  <a:pt x="391" y="1949"/>
                </a:cubicBezTo>
                <a:cubicBezTo>
                  <a:pt x="414" y="1972"/>
                  <a:pt x="444" y="1984"/>
                  <a:pt x="474" y="1984"/>
                </a:cubicBezTo>
                <a:cubicBezTo>
                  <a:pt x="504" y="1984"/>
                  <a:pt x="535" y="1972"/>
                  <a:pt x="558" y="1949"/>
                </a:cubicBezTo>
                <a:cubicBezTo>
                  <a:pt x="674" y="1833"/>
                  <a:pt x="674" y="1833"/>
                  <a:pt x="674" y="1833"/>
                </a:cubicBezTo>
                <a:cubicBezTo>
                  <a:pt x="741" y="1872"/>
                  <a:pt x="812" y="1902"/>
                  <a:pt x="888" y="1921"/>
                </a:cubicBezTo>
                <a:cubicBezTo>
                  <a:pt x="888" y="2086"/>
                  <a:pt x="888" y="2086"/>
                  <a:pt x="888" y="2086"/>
                </a:cubicBezTo>
                <a:cubicBezTo>
                  <a:pt x="888" y="2151"/>
                  <a:pt x="941" y="2204"/>
                  <a:pt x="1006" y="2204"/>
                </a:cubicBezTo>
                <a:cubicBezTo>
                  <a:pt x="1198" y="2204"/>
                  <a:pt x="1198" y="2204"/>
                  <a:pt x="1198" y="2204"/>
                </a:cubicBezTo>
                <a:cubicBezTo>
                  <a:pt x="1263" y="2204"/>
                  <a:pt x="1316" y="2151"/>
                  <a:pt x="1316" y="2086"/>
                </a:cubicBezTo>
                <a:cubicBezTo>
                  <a:pt x="1316" y="1921"/>
                  <a:pt x="1316" y="1921"/>
                  <a:pt x="1316" y="1921"/>
                </a:cubicBezTo>
                <a:cubicBezTo>
                  <a:pt x="1392" y="1902"/>
                  <a:pt x="1463" y="1872"/>
                  <a:pt x="1530" y="1833"/>
                </a:cubicBezTo>
                <a:cubicBezTo>
                  <a:pt x="1646" y="1949"/>
                  <a:pt x="1646" y="1949"/>
                  <a:pt x="1646" y="1949"/>
                </a:cubicBezTo>
                <a:cubicBezTo>
                  <a:pt x="1669" y="1972"/>
                  <a:pt x="1700" y="1984"/>
                  <a:pt x="1730" y="1984"/>
                </a:cubicBezTo>
                <a:cubicBezTo>
                  <a:pt x="1760" y="1984"/>
                  <a:pt x="1790" y="1972"/>
                  <a:pt x="1813" y="1949"/>
                </a:cubicBezTo>
                <a:cubicBezTo>
                  <a:pt x="1949" y="1813"/>
                  <a:pt x="1949" y="1813"/>
                  <a:pt x="1949" y="1813"/>
                </a:cubicBezTo>
                <a:cubicBezTo>
                  <a:pt x="1972" y="1791"/>
                  <a:pt x="1984" y="1761"/>
                  <a:pt x="1984" y="1730"/>
                </a:cubicBezTo>
                <a:cubicBezTo>
                  <a:pt x="1984" y="1698"/>
                  <a:pt x="1972" y="1669"/>
                  <a:pt x="1949" y="1646"/>
                </a:cubicBezTo>
                <a:cubicBezTo>
                  <a:pt x="1833" y="1530"/>
                  <a:pt x="1833" y="1530"/>
                  <a:pt x="1833" y="1530"/>
                </a:cubicBezTo>
                <a:cubicBezTo>
                  <a:pt x="1872" y="1463"/>
                  <a:pt x="1902" y="1392"/>
                  <a:pt x="1921" y="1316"/>
                </a:cubicBezTo>
                <a:cubicBezTo>
                  <a:pt x="2086" y="1316"/>
                  <a:pt x="2086" y="1316"/>
                  <a:pt x="2086" y="1316"/>
                </a:cubicBezTo>
                <a:cubicBezTo>
                  <a:pt x="2151" y="1316"/>
                  <a:pt x="2204" y="1263"/>
                  <a:pt x="2204" y="1198"/>
                </a:cubicBezTo>
                <a:cubicBezTo>
                  <a:pt x="2204" y="1006"/>
                  <a:pt x="2204" y="1006"/>
                  <a:pt x="2204" y="1006"/>
                </a:cubicBezTo>
                <a:cubicBezTo>
                  <a:pt x="2204" y="941"/>
                  <a:pt x="2151" y="888"/>
                  <a:pt x="2086" y="888"/>
                </a:cubicBezTo>
                <a:close/>
                <a:moveTo>
                  <a:pt x="1102" y="578"/>
                </a:moveTo>
                <a:cubicBezTo>
                  <a:pt x="1226" y="578"/>
                  <a:pt x="1327" y="679"/>
                  <a:pt x="1327" y="803"/>
                </a:cubicBezTo>
                <a:cubicBezTo>
                  <a:pt x="1327" y="927"/>
                  <a:pt x="1226" y="1028"/>
                  <a:pt x="1102" y="1028"/>
                </a:cubicBezTo>
                <a:cubicBezTo>
                  <a:pt x="978" y="1028"/>
                  <a:pt x="877" y="927"/>
                  <a:pt x="877" y="803"/>
                </a:cubicBezTo>
                <a:cubicBezTo>
                  <a:pt x="877" y="679"/>
                  <a:pt x="978" y="578"/>
                  <a:pt x="1102" y="578"/>
                </a:cubicBezTo>
                <a:close/>
                <a:moveTo>
                  <a:pt x="1428" y="1458"/>
                </a:moveTo>
                <a:cubicBezTo>
                  <a:pt x="1428" y="1532"/>
                  <a:pt x="1372" y="1594"/>
                  <a:pt x="1299" y="1602"/>
                </a:cubicBezTo>
                <a:cubicBezTo>
                  <a:pt x="1297" y="1602"/>
                  <a:pt x="1297" y="1602"/>
                  <a:pt x="1297" y="1602"/>
                </a:cubicBezTo>
                <a:cubicBezTo>
                  <a:pt x="905" y="1602"/>
                  <a:pt x="905" y="1602"/>
                  <a:pt x="905" y="1602"/>
                </a:cubicBezTo>
                <a:cubicBezTo>
                  <a:pt x="832" y="1594"/>
                  <a:pt x="776" y="1532"/>
                  <a:pt x="776" y="1458"/>
                </a:cubicBezTo>
                <a:cubicBezTo>
                  <a:pt x="776" y="1447"/>
                  <a:pt x="776" y="1447"/>
                  <a:pt x="776" y="1447"/>
                </a:cubicBezTo>
                <a:cubicBezTo>
                  <a:pt x="776" y="1267"/>
                  <a:pt x="922" y="1121"/>
                  <a:pt x="1102" y="1121"/>
                </a:cubicBezTo>
                <a:cubicBezTo>
                  <a:pt x="1282" y="1121"/>
                  <a:pt x="1428" y="1267"/>
                  <a:pt x="1428" y="1447"/>
                </a:cubicBezTo>
                <a:cubicBezTo>
                  <a:pt x="1428" y="1458"/>
                  <a:pt x="1428" y="1458"/>
                  <a:pt x="1428" y="1458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3">
            <a:extLst>
              <a:ext uri="{FF2B5EF4-FFF2-40B4-BE49-F238E27FC236}">
                <a16:creationId xmlns:a16="http://schemas.microsoft.com/office/drawing/2014/main" id="{C7C11B06-6388-4941-BC6F-217CA3A6D1D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42225" y="4878741"/>
            <a:ext cx="292847" cy="282709"/>
          </a:xfrm>
          <a:custGeom>
            <a:avLst/>
            <a:gdLst>
              <a:gd name="T0" fmla="*/ 192 w 192"/>
              <a:gd name="T1" fmla="*/ 94 h 192"/>
              <a:gd name="T2" fmla="*/ 160 w 192"/>
              <a:gd name="T3" fmla="*/ 27 h 192"/>
              <a:gd name="T4" fmla="*/ 160 w 192"/>
              <a:gd name="T5" fmla="*/ 18 h 192"/>
              <a:gd name="T6" fmla="*/ 102 w 192"/>
              <a:gd name="T7" fmla="*/ 18 h 192"/>
              <a:gd name="T8" fmla="*/ 102 w 192"/>
              <a:gd name="T9" fmla="*/ 0 h 192"/>
              <a:gd name="T10" fmla="*/ 88 w 192"/>
              <a:gd name="T11" fmla="*/ 0 h 192"/>
              <a:gd name="T12" fmla="*/ 88 w 192"/>
              <a:gd name="T13" fmla="*/ 18 h 192"/>
              <a:gd name="T14" fmla="*/ 32 w 192"/>
              <a:gd name="T15" fmla="*/ 18 h 192"/>
              <a:gd name="T16" fmla="*/ 32 w 192"/>
              <a:gd name="T17" fmla="*/ 27 h 192"/>
              <a:gd name="T18" fmla="*/ 0 w 192"/>
              <a:gd name="T19" fmla="*/ 94 h 192"/>
              <a:gd name="T20" fmla="*/ 0 w 192"/>
              <a:gd name="T21" fmla="*/ 95 h 192"/>
              <a:gd name="T22" fmla="*/ 36 w 192"/>
              <a:gd name="T23" fmla="*/ 131 h 192"/>
              <a:gd name="T24" fmla="*/ 72 w 192"/>
              <a:gd name="T25" fmla="*/ 95 h 192"/>
              <a:gd name="T26" fmla="*/ 72 w 192"/>
              <a:gd name="T27" fmla="*/ 93 h 192"/>
              <a:gd name="T28" fmla="*/ 42 w 192"/>
              <a:gd name="T29" fmla="*/ 31 h 192"/>
              <a:gd name="T30" fmla="*/ 88 w 192"/>
              <a:gd name="T31" fmla="*/ 31 h 192"/>
              <a:gd name="T32" fmla="*/ 88 w 192"/>
              <a:gd name="T33" fmla="*/ 167 h 192"/>
              <a:gd name="T34" fmla="*/ 58 w 192"/>
              <a:gd name="T35" fmla="*/ 167 h 192"/>
              <a:gd name="T36" fmla="*/ 58 w 192"/>
              <a:gd name="T37" fmla="*/ 180 h 192"/>
              <a:gd name="T38" fmla="*/ 42 w 192"/>
              <a:gd name="T39" fmla="*/ 180 h 192"/>
              <a:gd name="T40" fmla="*/ 42 w 192"/>
              <a:gd name="T41" fmla="*/ 192 h 192"/>
              <a:gd name="T42" fmla="*/ 149 w 192"/>
              <a:gd name="T43" fmla="*/ 192 h 192"/>
              <a:gd name="T44" fmla="*/ 149 w 192"/>
              <a:gd name="T45" fmla="*/ 179 h 192"/>
              <a:gd name="T46" fmla="*/ 134 w 192"/>
              <a:gd name="T47" fmla="*/ 179 h 192"/>
              <a:gd name="T48" fmla="*/ 134 w 192"/>
              <a:gd name="T49" fmla="*/ 166 h 192"/>
              <a:gd name="T50" fmla="*/ 102 w 192"/>
              <a:gd name="T51" fmla="*/ 166 h 192"/>
              <a:gd name="T52" fmla="*/ 102 w 192"/>
              <a:gd name="T53" fmla="*/ 30 h 192"/>
              <a:gd name="T54" fmla="*/ 150 w 192"/>
              <a:gd name="T55" fmla="*/ 30 h 192"/>
              <a:gd name="T56" fmla="*/ 120 w 192"/>
              <a:gd name="T57" fmla="*/ 93 h 192"/>
              <a:gd name="T58" fmla="*/ 120 w 192"/>
              <a:gd name="T59" fmla="*/ 95 h 192"/>
              <a:gd name="T60" fmla="*/ 156 w 192"/>
              <a:gd name="T61" fmla="*/ 131 h 192"/>
              <a:gd name="T62" fmla="*/ 192 w 192"/>
              <a:gd name="T63" fmla="*/ 95 h 192"/>
              <a:gd name="T64" fmla="*/ 192 w 192"/>
              <a:gd name="T65" fmla="*/ 94 h 192"/>
              <a:gd name="T66" fmla="*/ 62 w 192"/>
              <a:gd name="T67" fmla="*/ 91 h 192"/>
              <a:gd name="T68" fmla="*/ 10 w 192"/>
              <a:gd name="T69" fmla="*/ 91 h 192"/>
              <a:gd name="T70" fmla="*/ 36 w 192"/>
              <a:gd name="T71" fmla="*/ 36 h 192"/>
              <a:gd name="T72" fmla="*/ 62 w 192"/>
              <a:gd name="T73" fmla="*/ 91 h 192"/>
              <a:gd name="T74" fmla="*/ 130 w 192"/>
              <a:gd name="T75" fmla="*/ 91 h 192"/>
              <a:gd name="T76" fmla="*/ 156 w 192"/>
              <a:gd name="T77" fmla="*/ 36 h 192"/>
              <a:gd name="T78" fmla="*/ 182 w 192"/>
              <a:gd name="T79" fmla="*/ 91 h 192"/>
              <a:gd name="T80" fmla="*/ 130 w 192"/>
              <a:gd name="T81" fmla="*/ 91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2" h="192">
                <a:moveTo>
                  <a:pt x="192" y="94"/>
                </a:moveTo>
                <a:cubicBezTo>
                  <a:pt x="160" y="27"/>
                  <a:pt x="160" y="27"/>
                  <a:pt x="160" y="27"/>
                </a:cubicBezTo>
                <a:cubicBezTo>
                  <a:pt x="160" y="18"/>
                  <a:pt x="160" y="18"/>
                  <a:pt x="160" y="18"/>
                </a:cubicBezTo>
                <a:cubicBezTo>
                  <a:pt x="102" y="18"/>
                  <a:pt x="102" y="18"/>
                  <a:pt x="102" y="18"/>
                </a:cubicBezTo>
                <a:cubicBezTo>
                  <a:pt x="102" y="0"/>
                  <a:pt x="102" y="0"/>
                  <a:pt x="102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18"/>
                  <a:pt x="88" y="18"/>
                  <a:pt x="88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27"/>
                  <a:pt x="32" y="27"/>
                  <a:pt x="32" y="27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4"/>
                  <a:pt x="0" y="95"/>
                  <a:pt x="0" y="95"/>
                </a:cubicBezTo>
                <a:cubicBezTo>
                  <a:pt x="0" y="115"/>
                  <a:pt x="16" y="131"/>
                  <a:pt x="36" y="131"/>
                </a:cubicBezTo>
                <a:cubicBezTo>
                  <a:pt x="56" y="131"/>
                  <a:pt x="72" y="115"/>
                  <a:pt x="72" y="95"/>
                </a:cubicBezTo>
                <a:cubicBezTo>
                  <a:pt x="72" y="95"/>
                  <a:pt x="72" y="94"/>
                  <a:pt x="72" y="93"/>
                </a:cubicBezTo>
                <a:cubicBezTo>
                  <a:pt x="42" y="31"/>
                  <a:pt x="42" y="31"/>
                  <a:pt x="42" y="31"/>
                </a:cubicBezTo>
                <a:cubicBezTo>
                  <a:pt x="88" y="31"/>
                  <a:pt x="88" y="31"/>
                  <a:pt x="88" y="31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58" y="180"/>
                  <a:pt x="58" y="180"/>
                  <a:pt x="58" y="180"/>
                </a:cubicBezTo>
                <a:cubicBezTo>
                  <a:pt x="42" y="180"/>
                  <a:pt x="42" y="180"/>
                  <a:pt x="42" y="180"/>
                </a:cubicBezTo>
                <a:cubicBezTo>
                  <a:pt x="42" y="192"/>
                  <a:pt x="42" y="192"/>
                  <a:pt x="42" y="192"/>
                </a:cubicBezTo>
                <a:cubicBezTo>
                  <a:pt x="149" y="192"/>
                  <a:pt x="149" y="192"/>
                  <a:pt x="149" y="192"/>
                </a:cubicBezTo>
                <a:cubicBezTo>
                  <a:pt x="149" y="179"/>
                  <a:pt x="149" y="179"/>
                  <a:pt x="149" y="179"/>
                </a:cubicBezTo>
                <a:cubicBezTo>
                  <a:pt x="134" y="179"/>
                  <a:pt x="134" y="179"/>
                  <a:pt x="134" y="179"/>
                </a:cubicBezTo>
                <a:cubicBezTo>
                  <a:pt x="134" y="166"/>
                  <a:pt x="134" y="166"/>
                  <a:pt x="134" y="166"/>
                </a:cubicBezTo>
                <a:cubicBezTo>
                  <a:pt x="102" y="166"/>
                  <a:pt x="102" y="166"/>
                  <a:pt x="102" y="166"/>
                </a:cubicBezTo>
                <a:cubicBezTo>
                  <a:pt x="102" y="30"/>
                  <a:pt x="102" y="30"/>
                  <a:pt x="102" y="30"/>
                </a:cubicBezTo>
                <a:cubicBezTo>
                  <a:pt x="150" y="30"/>
                  <a:pt x="150" y="30"/>
                  <a:pt x="150" y="30"/>
                </a:cubicBezTo>
                <a:cubicBezTo>
                  <a:pt x="120" y="93"/>
                  <a:pt x="120" y="93"/>
                  <a:pt x="120" y="93"/>
                </a:cubicBezTo>
                <a:cubicBezTo>
                  <a:pt x="120" y="94"/>
                  <a:pt x="120" y="95"/>
                  <a:pt x="120" y="95"/>
                </a:cubicBezTo>
                <a:cubicBezTo>
                  <a:pt x="120" y="115"/>
                  <a:pt x="136" y="131"/>
                  <a:pt x="156" y="131"/>
                </a:cubicBezTo>
                <a:cubicBezTo>
                  <a:pt x="176" y="131"/>
                  <a:pt x="192" y="115"/>
                  <a:pt x="192" y="95"/>
                </a:cubicBezTo>
                <a:cubicBezTo>
                  <a:pt x="192" y="95"/>
                  <a:pt x="192" y="94"/>
                  <a:pt x="192" y="94"/>
                </a:cubicBezTo>
                <a:close/>
                <a:moveTo>
                  <a:pt x="62" y="91"/>
                </a:moveTo>
                <a:cubicBezTo>
                  <a:pt x="10" y="91"/>
                  <a:pt x="10" y="91"/>
                  <a:pt x="10" y="91"/>
                </a:cubicBezTo>
                <a:cubicBezTo>
                  <a:pt x="36" y="36"/>
                  <a:pt x="36" y="36"/>
                  <a:pt x="36" y="36"/>
                </a:cubicBezTo>
                <a:lnTo>
                  <a:pt x="62" y="91"/>
                </a:lnTo>
                <a:close/>
                <a:moveTo>
                  <a:pt x="130" y="91"/>
                </a:moveTo>
                <a:cubicBezTo>
                  <a:pt x="156" y="36"/>
                  <a:pt x="156" y="36"/>
                  <a:pt x="156" y="36"/>
                </a:cubicBezTo>
                <a:cubicBezTo>
                  <a:pt x="182" y="91"/>
                  <a:pt x="182" y="91"/>
                  <a:pt x="182" y="91"/>
                </a:cubicBezTo>
                <a:lnTo>
                  <a:pt x="130" y="9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17">
            <a:extLst>
              <a:ext uri="{FF2B5EF4-FFF2-40B4-BE49-F238E27FC236}">
                <a16:creationId xmlns:a16="http://schemas.microsoft.com/office/drawing/2014/main" id="{891A4870-6E45-4303-A7AA-BE21DDA63E4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87065" y="4001361"/>
            <a:ext cx="344149" cy="344149"/>
          </a:xfrm>
          <a:custGeom>
            <a:avLst/>
            <a:gdLst>
              <a:gd name="T0" fmla="*/ 770 w 1540"/>
              <a:gd name="T1" fmla="*/ 0 h 1540"/>
              <a:gd name="T2" fmla="*/ 0 w 1540"/>
              <a:gd name="T3" fmla="*/ 770 h 1540"/>
              <a:gd name="T4" fmla="*/ 770 w 1540"/>
              <a:gd name="T5" fmla="*/ 1540 h 1540"/>
              <a:gd name="T6" fmla="*/ 1540 w 1540"/>
              <a:gd name="T7" fmla="*/ 770 h 1540"/>
              <a:gd name="T8" fmla="*/ 770 w 1540"/>
              <a:gd name="T9" fmla="*/ 0 h 1540"/>
              <a:gd name="T10" fmla="*/ 1235 w 1540"/>
              <a:gd name="T11" fmla="*/ 955 h 1540"/>
              <a:gd name="T12" fmla="*/ 954 w 1540"/>
              <a:gd name="T13" fmla="*/ 955 h 1540"/>
              <a:gd name="T14" fmla="*/ 954 w 1540"/>
              <a:gd name="T15" fmla="*/ 1235 h 1540"/>
              <a:gd name="T16" fmla="*/ 586 w 1540"/>
              <a:gd name="T17" fmla="*/ 1235 h 1540"/>
              <a:gd name="T18" fmla="*/ 586 w 1540"/>
              <a:gd name="T19" fmla="*/ 955 h 1540"/>
              <a:gd name="T20" fmla="*/ 305 w 1540"/>
              <a:gd name="T21" fmla="*/ 955 h 1540"/>
              <a:gd name="T22" fmla="*/ 305 w 1540"/>
              <a:gd name="T23" fmla="*/ 586 h 1540"/>
              <a:gd name="T24" fmla="*/ 586 w 1540"/>
              <a:gd name="T25" fmla="*/ 586 h 1540"/>
              <a:gd name="T26" fmla="*/ 586 w 1540"/>
              <a:gd name="T27" fmla="*/ 305 h 1540"/>
              <a:gd name="T28" fmla="*/ 954 w 1540"/>
              <a:gd name="T29" fmla="*/ 305 h 1540"/>
              <a:gd name="T30" fmla="*/ 954 w 1540"/>
              <a:gd name="T31" fmla="*/ 586 h 1540"/>
              <a:gd name="T32" fmla="*/ 1235 w 1540"/>
              <a:gd name="T33" fmla="*/ 586 h 1540"/>
              <a:gd name="T34" fmla="*/ 1235 w 1540"/>
              <a:gd name="T35" fmla="*/ 955 h 1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40" h="1540">
                <a:moveTo>
                  <a:pt x="770" y="0"/>
                </a:moveTo>
                <a:cubicBezTo>
                  <a:pt x="345" y="0"/>
                  <a:pt x="0" y="345"/>
                  <a:pt x="0" y="770"/>
                </a:cubicBezTo>
                <a:cubicBezTo>
                  <a:pt x="0" y="1196"/>
                  <a:pt x="345" y="1540"/>
                  <a:pt x="770" y="1540"/>
                </a:cubicBezTo>
                <a:cubicBezTo>
                  <a:pt x="1195" y="1540"/>
                  <a:pt x="1540" y="1196"/>
                  <a:pt x="1540" y="770"/>
                </a:cubicBezTo>
                <a:cubicBezTo>
                  <a:pt x="1540" y="345"/>
                  <a:pt x="1195" y="0"/>
                  <a:pt x="770" y="0"/>
                </a:cubicBezTo>
                <a:close/>
                <a:moveTo>
                  <a:pt x="1235" y="955"/>
                </a:moveTo>
                <a:cubicBezTo>
                  <a:pt x="954" y="955"/>
                  <a:pt x="954" y="955"/>
                  <a:pt x="954" y="955"/>
                </a:cubicBezTo>
                <a:cubicBezTo>
                  <a:pt x="954" y="1235"/>
                  <a:pt x="954" y="1235"/>
                  <a:pt x="954" y="1235"/>
                </a:cubicBezTo>
                <a:cubicBezTo>
                  <a:pt x="586" y="1235"/>
                  <a:pt x="586" y="1235"/>
                  <a:pt x="586" y="1235"/>
                </a:cubicBezTo>
                <a:cubicBezTo>
                  <a:pt x="586" y="955"/>
                  <a:pt x="586" y="955"/>
                  <a:pt x="586" y="955"/>
                </a:cubicBezTo>
                <a:cubicBezTo>
                  <a:pt x="305" y="955"/>
                  <a:pt x="305" y="955"/>
                  <a:pt x="305" y="955"/>
                </a:cubicBezTo>
                <a:cubicBezTo>
                  <a:pt x="305" y="586"/>
                  <a:pt x="305" y="586"/>
                  <a:pt x="305" y="586"/>
                </a:cubicBezTo>
                <a:cubicBezTo>
                  <a:pt x="586" y="586"/>
                  <a:pt x="586" y="586"/>
                  <a:pt x="586" y="586"/>
                </a:cubicBezTo>
                <a:cubicBezTo>
                  <a:pt x="586" y="305"/>
                  <a:pt x="586" y="305"/>
                  <a:pt x="586" y="305"/>
                </a:cubicBezTo>
                <a:cubicBezTo>
                  <a:pt x="954" y="305"/>
                  <a:pt x="954" y="305"/>
                  <a:pt x="954" y="305"/>
                </a:cubicBezTo>
                <a:cubicBezTo>
                  <a:pt x="954" y="586"/>
                  <a:pt x="954" y="586"/>
                  <a:pt x="954" y="586"/>
                </a:cubicBezTo>
                <a:cubicBezTo>
                  <a:pt x="1235" y="586"/>
                  <a:pt x="1235" y="586"/>
                  <a:pt x="1235" y="586"/>
                </a:cubicBezTo>
                <a:lnTo>
                  <a:pt x="1235" y="95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Content Placeholder 7">
            <a:extLst>
              <a:ext uri="{FF2B5EF4-FFF2-40B4-BE49-F238E27FC236}">
                <a16:creationId xmlns:a16="http://schemas.microsoft.com/office/drawing/2014/main" id="{AFAF7326-293E-0646-9FB6-976C1E298C8F}"/>
              </a:ext>
            </a:extLst>
          </p:cNvPr>
          <p:cNvSpPr txBox="1">
            <a:spLocks/>
          </p:cNvSpPr>
          <p:nvPr/>
        </p:nvSpPr>
        <p:spPr>
          <a:xfrm>
            <a:off x="4889395" y="1625673"/>
            <a:ext cx="7040336" cy="47513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2400"/>
              </a:spcBef>
              <a:buNone/>
            </a:pPr>
            <a:r>
              <a:rPr lang="en-US" sz="1600" b="1">
                <a:solidFill>
                  <a:schemeClr val="accent1"/>
                </a:solidFill>
              </a:rPr>
              <a:t>Local Knowledge</a:t>
            </a:r>
            <a:br>
              <a:rPr lang="en-US" sz="1600"/>
            </a:br>
            <a:r>
              <a:rPr lang="en-US" sz="1600"/>
              <a:t>Dedicated teams based in SoCal &amp; NorCal</a:t>
            </a:r>
          </a:p>
          <a:p>
            <a:pPr marL="0" lvl="1" indent="0">
              <a:spcBef>
                <a:spcPts val="2400"/>
              </a:spcBef>
              <a:buNone/>
            </a:pPr>
            <a:r>
              <a:rPr lang="en-US" sz="1600" b="1">
                <a:solidFill>
                  <a:schemeClr val="accent3"/>
                </a:solidFill>
              </a:rPr>
              <a:t>Experience </a:t>
            </a:r>
            <a:r>
              <a:rPr lang="en-US" sz="1600" b="1">
                <a:solidFill>
                  <a:schemeClr val="accent1"/>
                </a:solidFill>
              </a:rPr>
              <a:t>                                                                                                                     </a:t>
            </a:r>
            <a:r>
              <a:rPr lang="en-US" sz="1600"/>
              <a:t>Expertise in UC benefits, ensure a high level of support</a:t>
            </a:r>
          </a:p>
          <a:p>
            <a:pPr marL="0" lvl="1" indent="0">
              <a:spcBef>
                <a:spcPts val="2400"/>
              </a:spcBef>
              <a:buNone/>
            </a:pPr>
            <a:r>
              <a:rPr lang="en-US" sz="1600" b="1">
                <a:solidFill>
                  <a:schemeClr val="accent4"/>
                </a:solidFill>
              </a:rPr>
              <a:t>Education &amp; Empowerment                                                                                      </a:t>
            </a:r>
            <a:r>
              <a:rPr lang="en-US" sz="1600"/>
              <a:t>Motivating members to engage with their health outcomes</a:t>
            </a:r>
          </a:p>
          <a:p>
            <a:pPr marL="0" lvl="1" indent="0">
              <a:spcBef>
                <a:spcPts val="2400"/>
              </a:spcBef>
              <a:buNone/>
            </a:pPr>
            <a:r>
              <a:rPr lang="en-US" sz="1600" b="1">
                <a:solidFill>
                  <a:schemeClr val="accent6"/>
                </a:solidFill>
              </a:rPr>
              <a:t>Holistic View of Member                                                                                         </a:t>
            </a:r>
            <a:r>
              <a:rPr lang="en-US" sz="1600"/>
              <a:t>Integration of medical, behavioral health and pharmacy</a:t>
            </a:r>
          </a:p>
          <a:p>
            <a:pPr marL="0" lvl="1" indent="0">
              <a:spcBef>
                <a:spcPts val="2400"/>
              </a:spcBef>
              <a:buNone/>
            </a:pPr>
            <a:r>
              <a:rPr lang="en-US" sz="1600" b="1">
                <a:solidFill>
                  <a:srgbClr val="00B0F0"/>
                </a:solidFill>
              </a:rPr>
              <a:t>Member Advocate                                                                                                        </a:t>
            </a:r>
            <a:r>
              <a:rPr lang="en-US" sz="1600"/>
              <a:t>Provides end-to-end support and service</a:t>
            </a:r>
          </a:p>
          <a:p>
            <a:pPr marL="0" lvl="1" indent="0">
              <a:spcBef>
                <a:spcPts val="2400"/>
              </a:spcBef>
              <a:buNone/>
            </a:pPr>
            <a:r>
              <a:rPr lang="en-US" sz="1600" b="1">
                <a:solidFill>
                  <a:schemeClr val="accent2"/>
                </a:solidFill>
              </a:rPr>
              <a:t>Personalized Support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600"/>
              <a:t>Addresses next best actions                               </a:t>
            </a:r>
            <a:r>
              <a:rPr lang="en-US"/>
              <a:t>                                                                                                                                                                        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889395" y="2261450"/>
            <a:ext cx="5159861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4889395" y="3041011"/>
            <a:ext cx="5159861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889395" y="3825947"/>
            <a:ext cx="5159861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889395" y="4642043"/>
            <a:ext cx="5159861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889395" y="5477616"/>
            <a:ext cx="5159861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957ABE9-3E5F-3704-2142-5CA871F5EBFF}"/>
              </a:ext>
            </a:extLst>
          </p:cNvPr>
          <p:cNvSpPr txBox="1">
            <a:spLocks/>
          </p:cNvSpPr>
          <p:nvPr/>
        </p:nvSpPr>
        <p:spPr>
          <a:xfrm>
            <a:off x="8836599" y="6521811"/>
            <a:ext cx="2743200" cy="2267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kern="1200" cap="all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350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›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7DC6EF8-7239-44B8-A009-F3DF16CC696E}" type="slidenum">
              <a:rPr lang="en-US" sz="900" smtClean="0"/>
              <a:pPr algn="r"/>
              <a:t>22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65144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F3713-4374-AB47-9772-A55FA2ED2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+mj-lt"/>
              </a:rPr>
              <a:t>Get More Done Online at healthnet.com/uc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A95F25-49AB-284A-B1FB-38051B6BD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Proprietary Information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FA7D36F5-ADE4-054F-A386-D7719D312A5D}"/>
              </a:ext>
            </a:extLst>
          </p:cNvPr>
          <p:cNvSpPr txBox="1">
            <a:spLocks/>
          </p:cNvSpPr>
          <p:nvPr/>
        </p:nvSpPr>
        <p:spPr>
          <a:xfrm>
            <a:off x="601663" y="1006248"/>
            <a:ext cx="8503700" cy="53045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925" indent="-2889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339725" algn="l" defTabSz="914400" rtl="0" eaLnBrk="1" latinLnBrk="0" hangingPunct="1">
              <a:spcBef>
                <a:spcPct val="20000"/>
              </a:spcBef>
              <a:buFont typeface=".AppleSystemUIFont" charset="-12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7575" indent="-288925" algn="l" defTabSz="914400" rtl="0" eaLnBrk="1" latinLnBrk="0" hangingPunct="1">
              <a:spcBef>
                <a:spcPct val="20000"/>
              </a:spcBef>
              <a:buFont typeface="ArialMT" charset="0"/>
              <a:buChar char="»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1800">
                <a:solidFill>
                  <a:schemeClr val="tx2"/>
                </a:solidFill>
              </a:rPr>
              <a:t>As a registered member of the website, you’ll have 24/7 access to the user-friendly tools and health information you need most. Here’s just a sample of all you can do: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F965EB8-5EDB-004A-B8E9-D11D7977C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148935"/>
              </p:ext>
            </p:extLst>
          </p:nvPr>
        </p:nvGraphicFramePr>
        <p:xfrm>
          <a:off x="2578100" y="1680134"/>
          <a:ext cx="9004300" cy="4171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4300">
                  <a:extLst>
                    <a:ext uri="{9D8B030D-6E8A-4147-A177-3AD203B41FA5}">
                      <a16:colId xmlns:a16="http://schemas.microsoft.com/office/drawing/2014/main" val="3880693881"/>
                    </a:ext>
                  </a:extLst>
                </a:gridCol>
              </a:tblGrid>
              <a:tr h="70314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>
                          <a:latin typeface="+mn-lt"/>
                          <a:ea typeface="Avenir LT Std 85 Heavy" charset="0"/>
                          <a:cs typeface="Avenir LT Std 85 Heavy" charset="0"/>
                        </a:rPr>
                        <a:t>What you can do online</a:t>
                      </a:r>
                    </a:p>
                  </a:txBody>
                  <a:tcPr marL="1828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549697"/>
                  </a:ext>
                </a:extLst>
              </a:tr>
              <a:tr h="8671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>
                          <a:solidFill>
                            <a:schemeClr val="accent2"/>
                          </a:solidFill>
                          <a:latin typeface="+mn-lt"/>
                          <a:ea typeface="Avenir LT Std 45 Book" charset="0"/>
                          <a:cs typeface="Avenir LT Std 45 Book" charset="0"/>
                        </a:rPr>
                        <a:t>Get your benefit details </a:t>
                      </a:r>
                      <a:r>
                        <a:rPr lang="en-US" sz="1800" b="0" i="0">
                          <a:solidFill>
                            <a:schemeClr val="tx2"/>
                          </a:solidFill>
                          <a:latin typeface="+mn-lt"/>
                          <a:ea typeface="Avenir LT Std 45 Book" charset="0"/>
                          <a:cs typeface="Avenir LT Std 45 Book" charset="0"/>
                        </a:rPr>
                        <a:t>and copayments, </a:t>
                      </a:r>
                      <a:r>
                        <a:rPr lang="en-US" sz="1800" b="0" i="1">
                          <a:solidFill>
                            <a:schemeClr val="tx2"/>
                          </a:solidFill>
                          <a:latin typeface="+mn-lt"/>
                          <a:ea typeface="Avenir LT Std 45 Book" charset="0"/>
                          <a:cs typeface="Avenir LT Std 45 Book" charset="0"/>
                        </a:rPr>
                        <a:t>Evidence of Coverage </a:t>
                      </a:r>
                      <a:r>
                        <a:rPr lang="en-US" sz="1800" b="0" i="0">
                          <a:solidFill>
                            <a:schemeClr val="tx2"/>
                          </a:solidFill>
                          <a:latin typeface="+mn-lt"/>
                          <a:ea typeface="Avenir LT Std 45 Book" charset="0"/>
                          <a:cs typeface="Avenir LT Std 45 Book" charset="0"/>
                        </a:rPr>
                        <a:t>(EOC) or </a:t>
                      </a:r>
                      <a:r>
                        <a:rPr lang="en-US" sz="1800" b="0" i="1">
                          <a:solidFill>
                            <a:schemeClr val="tx2"/>
                          </a:solidFill>
                          <a:latin typeface="+mn-lt"/>
                          <a:ea typeface="Avenir LT Std 45 Book" charset="0"/>
                          <a:cs typeface="Avenir LT Std 45 Book" charset="0"/>
                        </a:rPr>
                        <a:t>Summary of Benefits and Coverage </a:t>
                      </a:r>
                      <a:r>
                        <a:rPr lang="en-US" sz="1800" b="0" i="0">
                          <a:solidFill>
                            <a:schemeClr val="tx2"/>
                          </a:solidFill>
                          <a:latin typeface="+mn-lt"/>
                          <a:ea typeface="Avenir LT Std 45 Book" charset="0"/>
                          <a:cs typeface="Avenir LT Std 45 Book" charset="0"/>
                        </a:rPr>
                        <a:t>(SBC).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0" i="0">
                        <a:solidFill>
                          <a:schemeClr val="tx2"/>
                        </a:solidFill>
                        <a:latin typeface="+mn-lt"/>
                        <a:ea typeface="Avenir LT Std 45 Book" charset="0"/>
                        <a:cs typeface="Avenir LT Std 45 Book" charset="0"/>
                      </a:endParaRPr>
                    </a:p>
                  </a:txBody>
                  <a:tcPr marL="1828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555124"/>
                  </a:ext>
                </a:extLst>
              </a:tr>
              <a:tr h="867118"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2"/>
                          </a:solidFill>
                          <a:latin typeface="+mn-lt"/>
                          <a:ea typeface="Avenir LT Std 45 Book" charset="0"/>
                          <a:cs typeface="Avenir LT Std 45 Book" charset="0"/>
                        </a:rPr>
                        <a:t>Find a doctor, </a:t>
                      </a:r>
                      <a:r>
                        <a:rPr lang="en-US" sz="1800" b="0" i="0">
                          <a:solidFill>
                            <a:schemeClr val="tx2"/>
                          </a:solidFill>
                          <a:latin typeface="+mn-lt"/>
                          <a:ea typeface="Avenir LT Std 45 Book" charset="0"/>
                          <a:cs typeface="Avenir LT Std 45 Book" charset="0"/>
                        </a:rPr>
                        <a:t>get ID cards and forms, manage your account details, and view medical treatment policies.</a:t>
                      </a:r>
                    </a:p>
                  </a:txBody>
                  <a:tcPr marL="1828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498291"/>
                  </a:ext>
                </a:extLst>
              </a:tr>
              <a:tr h="867118"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2"/>
                          </a:solidFill>
                          <a:latin typeface="+mn-lt"/>
                          <a:ea typeface="Avenir LT Std 45 Book" charset="0"/>
                          <a:cs typeface="Avenir LT Std 45 Book" charset="0"/>
                        </a:rPr>
                        <a:t>Get valuable discounts </a:t>
                      </a:r>
                      <a:r>
                        <a:rPr lang="en-US" sz="1800" b="0" i="0">
                          <a:solidFill>
                            <a:schemeClr val="tx2"/>
                          </a:solidFill>
                          <a:latin typeface="+mn-lt"/>
                          <a:ea typeface="Avenir LT Std 45 Book" charset="0"/>
                          <a:cs typeface="Avenir LT Std 45 Book" charset="0"/>
                        </a:rPr>
                        <a:t>on health-related services and products. </a:t>
                      </a:r>
                    </a:p>
                  </a:txBody>
                  <a:tcPr marL="1828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96528"/>
                  </a:ext>
                </a:extLst>
              </a:tr>
              <a:tr h="867118"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2"/>
                          </a:solidFill>
                          <a:latin typeface="+mn-lt"/>
                          <a:ea typeface="Avenir LT Std 45 Book" charset="0"/>
                          <a:cs typeface="Avenir LT Std 45 Book" charset="0"/>
                        </a:rPr>
                        <a:t>Wellness and Value-Added Programs: </a:t>
                      </a:r>
                      <a:r>
                        <a:rPr lang="en-US" sz="1800" b="0" i="0">
                          <a:solidFill>
                            <a:schemeClr val="tx2"/>
                          </a:solidFill>
                          <a:latin typeface="+mn-lt"/>
                          <a:ea typeface="Avenir LT Std 45 Book" charset="0"/>
                          <a:cs typeface="Avenir LT Std 45 Book" charset="0"/>
                        </a:rPr>
                        <a:t>Complete the RealAge® Test, participate in online health programs, track your health, and access online services 24 hours a day.</a:t>
                      </a:r>
                    </a:p>
                  </a:txBody>
                  <a:tcPr marL="1828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6ED63F32-02FE-BA4C-B690-2C7F90D86880}"/>
              </a:ext>
            </a:extLst>
          </p:cNvPr>
          <p:cNvGrpSpPr/>
          <p:nvPr/>
        </p:nvGrpSpPr>
        <p:grpSpPr>
          <a:xfrm rot="16200000">
            <a:off x="692343" y="1665083"/>
            <a:ext cx="1434033" cy="1615560"/>
            <a:chOff x="601578" y="2529898"/>
            <a:chExt cx="1434033" cy="16155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D3361B4-366C-9B49-A20E-2AF343110E83}"/>
                </a:ext>
              </a:extLst>
            </p:cNvPr>
            <p:cNvSpPr/>
            <p:nvPr/>
          </p:nvSpPr>
          <p:spPr>
            <a:xfrm>
              <a:off x="601578" y="2529898"/>
              <a:ext cx="1434033" cy="1434033"/>
            </a:xfrm>
            <a:prstGeom prst="ellipse">
              <a:avLst/>
            </a:prstGeom>
            <a:noFill/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D8E7528E-E1B2-3041-9F4C-1F00E93EA9A7}"/>
                </a:ext>
              </a:extLst>
            </p:cNvPr>
            <p:cNvSpPr/>
            <p:nvPr/>
          </p:nvSpPr>
          <p:spPr>
            <a:xfrm rot="10800000">
              <a:off x="1161526" y="3977308"/>
              <a:ext cx="314137" cy="1681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reeform 12">
            <a:extLst>
              <a:ext uri="{FF2B5EF4-FFF2-40B4-BE49-F238E27FC236}">
                <a16:creationId xmlns:a16="http://schemas.microsoft.com/office/drawing/2014/main" id="{53710CB2-14F2-1843-AE85-8546D590EA1A}"/>
              </a:ext>
            </a:extLst>
          </p:cNvPr>
          <p:cNvSpPr/>
          <p:nvPr/>
        </p:nvSpPr>
        <p:spPr>
          <a:xfrm>
            <a:off x="923604" y="1917765"/>
            <a:ext cx="908387" cy="989854"/>
          </a:xfrm>
          <a:custGeom>
            <a:avLst/>
            <a:gdLst>
              <a:gd name="connsiteX0" fmla="*/ 0 w 3745666"/>
              <a:gd name="connsiteY0" fmla="*/ 1294806 h 4081581"/>
              <a:gd name="connsiteX1" fmla="*/ 44920 w 3745666"/>
              <a:gd name="connsiteY1" fmla="*/ 1196584 h 4081581"/>
              <a:gd name="connsiteX2" fmla="*/ 104020 w 3745666"/>
              <a:gd name="connsiteY2" fmla="*/ 1144808 h 4081581"/>
              <a:gd name="connsiteX3" fmla="*/ 1759972 w 3745666"/>
              <a:gd name="connsiteY3" fmla="*/ 203990 h 4081581"/>
              <a:gd name="connsiteX4" fmla="*/ 2090496 w 3745666"/>
              <a:gd name="connsiteY4" fmla="*/ 15731 h 4081581"/>
              <a:gd name="connsiteX5" fmla="*/ 2186808 w 3745666"/>
              <a:gd name="connsiteY5" fmla="*/ 12971 h 4081581"/>
              <a:gd name="connsiteX6" fmla="*/ 2243909 w 3745666"/>
              <a:gd name="connsiteY6" fmla="*/ 40953 h 4081581"/>
              <a:gd name="connsiteX7" fmla="*/ 2284166 w 3745666"/>
              <a:gd name="connsiteY7" fmla="*/ 103960 h 4081581"/>
              <a:gd name="connsiteX8" fmla="*/ 2284166 w 3745666"/>
              <a:gd name="connsiteY8" fmla="*/ 149549 h 4081581"/>
              <a:gd name="connsiteX9" fmla="*/ 2283690 w 3745666"/>
              <a:gd name="connsiteY9" fmla="*/ 1283480 h 4081581"/>
              <a:gd name="connsiteX10" fmla="*/ 2282739 w 3745666"/>
              <a:gd name="connsiteY10" fmla="*/ 1723766 h 4081581"/>
              <a:gd name="connsiteX11" fmla="*/ 2251904 w 3745666"/>
              <a:gd name="connsiteY11" fmla="*/ 1836169 h 4081581"/>
              <a:gd name="connsiteX12" fmla="*/ 3694199 w 3745666"/>
              <a:gd name="connsiteY12" fmla="*/ 2673721 h 4081581"/>
              <a:gd name="connsiteX13" fmla="*/ 3745115 w 3745666"/>
              <a:gd name="connsiteY13" fmla="*/ 2760998 h 4081581"/>
              <a:gd name="connsiteX14" fmla="*/ 3745115 w 3745666"/>
              <a:gd name="connsiteY14" fmla="*/ 2854461 h 4081581"/>
              <a:gd name="connsiteX15" fmla="*/ 3703811 w 3745666"/>
              <a:gd name="connsiteY15" fmla="*/ 2924130 h 4081581"/>
              <a:gd name="connsiteX16" fmla="*/ 3414591 w 3745666"/>
              <a:gd name="connsiteY16" fmla="*/ 3088214 h 4081581"/>
              <a:gd name="connsiteX17" fmla="*/ 1725140 w 3745666"/>
              <a:gd name="connsiteY17" fmla="*/ 4047496 h 4081581"/>
              <a:gd name="connsiteX18" fmla="*/ 1491213 w 3745666"/>
              <a:gd name="connsiteY18" fmla="*/ 4046925 h 4081581"/>
              <a:gd name="connsiteX19" fmla="*/ 106590 w 3745666"/>
              <a:gd name="connsiteY19" fmla="*/ 3242780 h 4081581"/>
              <a:gd name="connsiteX20" fmla="*/ 55769 w 3745666"/>
              <a:gd name="connsiteY20" fmla="*/ 3153410 h 4081581"/>
              <a:gd name="connsiteX21" fmla="*/ 60528 w 3745666"/>
              <a:gd name="connsiteY21" fmla="*/ 3024160 h 4081581"/>
              <a:gd name="connsiteX22" fmla="*/ 51011 w 3745666"/>
              <a:gd name="connsiteY22" fmla="*/ 3011502 h 4081581"/>
              <a:gd name="connsiteX23" fmla="*/ 0 w 3745666"/>
              <a:gd name="connsiteY23" fmla="*/ 2960392 h 4081581"/>
              <a:gd name="connsiteX24" fmla="*/ 293979 w 3745666"/>
              <a:gd name="connsiteY24" fmla="*/ 2744818 h 4081581"/>
              <a:gd name="connsiteX25" fmla="*/ 316725 w 3745666"/>
              <a:gd name="connsiteY25" fmla="*/ 2733396 h 4081581"/>
              <a:gd name="connsiteX26" fmla="*/ 2062231 w 3745666"/>
              <a:gd name="connsiteY26" fmla="*/ 1742896 h 4081581"/>
              <a:gd name="connsiteX27" fmla="*/ 2082502 w 3745666"/>
              <a:gd name="connsiteY27" fmla="*/ 1707205 h 4081581"/>
              <a:gd name="connsiteX28" fmla="*/ 2082502 w 3745666"/>
              <a:gd name="connsiteY28" fmla="*/ 374736 h 4081581"/>
              <a:gd name="connsiteX29" fmla="*/ 2082502 w 3745666"/>
              <a:gd name="connsiteY29" fmla="*/ 346374 h 4081581"/>
              <a:gd name="connsiteX30" fmla="*/ 2054807 w 3745666"/>
              <a:gd name="connsiteY30" fmla="*/ 360841 h 4081581"/>
              <a:gd name="connsiteX31" fmla="*/ 317581 w 3745666"/>
              <a:gd name="connsiteY31" fmla="*/ 1346296 h 4081581"/>
              <a:gd name="connsiteX32" fmla="*/ 292647 w 3745666"/>
              <a:gd name="connsiteY32" fmla="*/ 1389031 h 4081581"/>
              <a:gd name="connsiteX33" fmla="*/ 291980 w 3745666"/>
              <a:gd name="connsiteY33" fmla="*/ 2714647 h 4081581"/>
              <a:gd name="connsiteX34" fmla="*/ 293979 w 3745666"/>
              <a:gd name="connsiteY34" fmla="*/ 2744818 h 4081581"/>
              <a:gd name="connsiteX35" fmla="*/ 2219261 w 3745666"/>
              <a:gd name="connsiteY35" fmla="*/ 3376408 h 4081581"/>
              <a:gd name="connsiteX36" fmla="*/ 2259517 w 3745666"/>
              <a:gd name="connsiteY36" fmla="*/ 3361750 h 4081581"/>
              <a:gd name="connsiteX37" fmla="*/ 2705101 w 3745666"/>
              <a:gd name="connsiteY37" fmla="*/ 3108486 h 4081581"/>
              <a:gd name="connsiteX38" fmla="*/ 2705101 w 3745666"/>
              <a:gd name="connsiteY38" fmla="*/ 3058995 h 4081581"/>
              <a:gd name="connsiteX39" fmla="*/ 2486211 w 3745666"/>
              <a:gd name="connsiteY39" fmla="*/ 2931934 h 4081581"/>
              <a:gd name="connsiteX40" fmla="*/ 2404651 w 3745666"/>
              <a:gd name="connsiteY40" fmla="*/ 2931459 h 4081581"/>
              <a:gd name="connsiteX41" fmla="*/ 1957354 w 3745666"/>
              <a:gd name="connsiteY41" fmla="*/ 3185865 h 4081581"/>
              <a:gd name="connsiteX42" fmla="*/ 1957354 w 3745666"/>
              <a:gd name="connsiteY42" fmla="*/ 3233453 h 4081581"/>
              <a:gd name="connsiteX43" fmla="*/ 2180051 w 3745666"/>
              <a:gd name="connsiteY43" fmla="*/ 3362512 h 4081581"/>
              <a:gd name="connsiteX44" fmla="*/ 2219261 w 3745666"/>
              <a:gd name="connsiteY44" fmla="*/ 3376503 h 4081581"/>
              <a:gd name="connsiteX45" fmla="*/ 2172532 w 3745666"/>
              <a:gd name="connsiteY45" fmla="*/ 2094002 h 4081581"/>
              <a:gd name="connsiteX46" fmla="*/ 2136844 w 3745666"/>
              <a:gd name="connsiteY46" fmla="*/ 2106565 h 4081581"/>
              <a:gd name="connsiteX47" fmla="*/ 1917002 w 3745666"/>
              <a:gd name="connsiteY47" fmla="*/ 2231246 h 4081581"/>
              <a:gd name="connsiteX48" fmla="*/ 1917002 w 3745666"/>
              <a:gd name="connsiteY48" fmla="*/ 2276265 h 4081581"/>
              <a:gd name="connsiteX49" fmla="*/ 2102107 w 3745666"/>
              <a:gd name="connsiteY49" fmla="*/ 2383719 h 4081581"/>
              <a:gd name="connsiteX50" fmla="*/ 2175768 w 3745666"/>
              <a:gd name="connsiteY50" fmla="*/ 2383719 h 4081581"/>
              <a:gd name="connsiteX51" fmla="*/ 2393516 w 3745666"/>
              <a:gd name="connsiteY51" fmla="*/ 2259989 h 4081581"/>
              <a:gd name="connsiteX52" fmla="*/ 2393516 w 3745666"/>
              <a:gd name="connsiteY52" fmla="*/ 2213924 h 4081581"/>
              <a:gd name="connsiteX53" fmla="*/ 2210315 w 3745666"/>
              <a:gd name="connsiteY53" fmla="*/ 2107707 h 4081581"/>
              <a:gd name="connsiteX54" fmla="*/ 2172532 w 3745666"/>
              <a:gd name="connsiteY54" fmla="*/ 2094097 h 4081581"/>
              <a:gd name="connsiteX55" fmla="*/ 864426 w 3745666"/>
              <a:gd name="connsiteY55" fmla="*/ 2837044 h 4081581"/>
              <a:gd name="connsiteX56" fmla="*/ 825406 w 3745666"/>
              <a:gd name="connsiteY56" fmla="*/ 2851320 h 4081581"/>
              <a:gd name="connsiteX57" fmla="*/ 611750 w 3745666"/>
              <a:gd name="connsiteY57" fmla="*/ 2972765 h 4081581"/>
              <a:gd name="connsiteX58" fmla="*/ 611750 w 3745666"/>
              <a:gd name="connsiteY58" fmla="*/ 3021305 h 4081581"/>
              <a:gd name="connsiteX59" fmla="*/ 790764 w 3745666"/>
              <a:gd name="connsiteY59" fmla="*/ 3125428 h 4081581"/>
              <a:gd name="connsiteX60" fmla="*/ 870612 w 3745666"/>
              <a:gd name="connsiteY60" fmla="*/ 3125428 h 4081581"/>
              <a:gd name="connsiteX61" fmla="*/ 1082269 w 3745666"/>
              <a:gd name="connsiteY61" fmla="*/ 3004934 h 4081581"/>
              <a:gd name="connsiteX62" fmla="*/ 1082269 w 3745666"/>
              <a:gd name="connsiteY62" fmla="*/ 2955443 h 4081581"/>
              <a:gd name="connsiteX63" fmla="*/ 905063 w 3745666"/>
              <a:gd name="connsiteY63" fmla="*/ 2852748 h 4081581"/>
              <a:gd name="connsiteX64" fmla="*/ 864426 w 3745666"/>
              <a:gd name="connsiteY64" fmla="*/ 2837044 h 4081581"/>
              <a:gd name="connsiteX65" fmla="*/ 1662804 w 3745666"/>
              <a:gd name="connsiteY65" fmla="*/ 3123429 h 4081581"/>
              <a:gd name="connsiteX66" fmla="*/ 1698683 w 3745666"/>
              <a:gd name="connsiteY66" fmla="*/ 3111437 h 4081581"/>
              <a:gd name="connsiteX67" fmla="*/ 1920428 w 3745666"/>
              <a:gd name="connsiteY67" fmla="*/ 2985423 h 4081581"/>
              <a:gd name="connsiteX68" fmla="*/ 1920428 w 3745666"/>
              <a:gd name="connsiteY68" fmla="*/ 2941642 h 4081581"/>
              <a:gd name="connsiteX69" fmla="*/ 1735228 w 3745666"/>
              <a:gd name="connsiteY69" fmla="*/ 2834188 h 4081581"/>
              <a:gd name="connsiteX70" fmla="*/ 1659758 w 3745666"/>
              <a:gd name="connsiteY70" fmla="*/ 2834188 h 4081581"/>
              <a:gd name="connsiteX71" fmla="*/ 1444009 w 3745666"/>
              <a:gd name="connsiteY71" fmla="*/ 2956870 h 4081581"/>
              <a:gd name="connsiteX72" fmla="*/ 1444009 w 3745666"/>
              <a:gd name="connsiteY72" fmla="*/ 3004459 h 4081581"/>
              <a:gd name="connsiteX73" fmla="*/ 1625402 w 3745666"/>
              <a:gd name="connsiteY73" fmla="*/ 3109153 h 4081581"/>
              <a:gd name="connsiteX74" fmla="*/ 1662804 w 3745666"/>
              <a:gd name="connsiteY74" fmla="*/ 3123429 h 4081581"/>
              <a:gd name="connsiteX75" fmla="*/ 2536937 w 3745666"/>
              <a:gd name="connsiteY75" fmla="*/ 2627656 h 4081581"/>
              <a:gd name="connsiteX76" fmla="*/ 2577289 w 3745666"/>
              <a:gd name="connsiteY76" fmla="*/ 2612618 h 4081581"/>
              <a:gd name="connsiteX77" fmla="*/ 2789136 w 3745666"/>
              <a:gd name="connsiteY77" fmla="*/ 2492410 h 4081581"/>
              <a:gd name="connsiteX78" fmla="*/ 2789136 w 3745666"/>
              <a:gd name="connsiteY78" fmla="*/ 2444060 h 4081581"/>
              <a:gd name="connsiteX79" fmla="*/ 2610122 w 3745666"/>
              <a:gd name="connsiteY79" fmla="*/ 2339842 h 4081581"/>
              <a:gd name="connsiteX80" fmla="*/ 2530275 w 3745666"/>
              <a:gd name="connsiteY80" fmla="*/ 2339842 h 4081581"/>
              <a:gd name="connsiteX81" fmla="*/ 2316429 w 3745666"/>
              <a:gd name="connsiteY81" fmla="*/ 2461287 h 4081581"/>
              <a:gd name="connsiteX82" fmla="*/ 2316429 w 3745666"/>
              <a:gd name="connsiteY82" fmla="*/ 2508875 h 4081581"/>
              <a:gd name="connsiteX83" fmla="*/ 2497822 w 3745666"/>
              <a:gd name="connsiteY83" fmla="*/ 2613569 h 4081581"/>
              <a:gd name="connsiteX84" fmla="*/ 2536936 w 3745666"/>
              <a:gd name="connsiteY84" fmla="*/ 2627656 h 4081581"/>
              <a:gd name="connsiteX85" fmla="*/ 2100869 w 3745666"/>
              <a:gd name="connsiteY85" fmla="*/ 2875114 h 4081581"/>
              <a:gd name="connsiteX86" fmla="*/ 2138937 w 3745666"/>
              <a:gd name="connsiteY86" fmla="*/ 2860838 h 4081581"/>
              <a:gd name="connsiteX87" fmla="*/ 2352783 w 3745666"/>
              <a:gd name="connsiteY87" fmla="*/ 2739583 h 4081581"/>
              <a:gd name="connsiteX88" fmla="*/ 2353830 w 3745666"/>
              <a:gd name="connsiteY88" fmla="*/ 2691995 h 4081581"/>
              <a:gd name="connsiteX89" fmla="*/ 2173008 w 3745666"/>
              <a:gd name="connsiteY89" fmla="*/ 2586635 h 4081581"/>
              <a:gd name="connsiteX90" fmla="*/ 2095445 w 3745666"/>
              <a:gd name="connsiteY90" fmla="*/ 2585968 h 4081581"/>
              <a:gd name="connsiteX91" fmla="*/ 1879695 w 3745666"/>
              <a:gd name="connsiteY91" fmla="*/ 2708460 h 4081581"/>
              <a:gd name="connsiteX92" fmla="*/ 1878648 w 3745666"/>
              <a:gd name="connsiteY92" fmla="*/ 2754716 h 4081581"/>
              <a:gd name="connsiteX93" fmla="*/ 2063848 w 3745666"/>
              <a:gd name="connsiteY93" fmla="*/ 2861884 h 4081581"/>
              <a:gd name="connsiteX94" fmla="*/ 2100869 w 3745666"/>
              <a:gd name="connsiteY94" fmla="*/ 2875400 h 4081581"/>
              <a:gd name="connsiteX95" fmla="*/ 1301445 w 3745666"/>
              <a:gd name="connsiteY95" fmla="*/ 2590346 h 4081581"/>
              <a:gd name="connsiteX96" fmla="*/ 1264329 w 3745666"/>
              <a:gd name="connsiteY96" fmla="*/ 2602148 h 4081581"/>
              <a:gd name="connsiteX97" fmla="*/ 1044582 w 3745666"/>
              <a:gd name="connsiteY97" fmla="*/ 2726639 h 4081581"/>
              <a:gd name="connsiteX98" fmla="*/ 1044582 w 3745666"/>
              <a:gd name="connsiteY98" fmla="*/ 2771372 h 4081581"/>
              <a:gd name="connsiteX99" fmla="*/ 1229592 w 3745666"/>
              <a:gd name="connsiteY99" fmla="*/ 2878826 h 4081581"/>
              <a:gd name="connsiteX100" fmla="*/ 1303253 w 3745666"/>
              <a:gd name="connsiteY100" fmla="*/ 2879302 h 4081581"/>
              <a:gd name="connsiteX101" fmla="*/ 1520906 w 3745666"/>
              <a:gd name="connsiteY101" fmla="*/ 2755573 h 4081581"/>
              <a:gd name="connsiteX102" fmla="*/ 1520906 w 3745666"/>
              <a:gd name="connsiteY102" fmla="*/ 2709126 h 4081581"/>
              <a:gd name="connsiteX103" fmla="*/ 1337799 w 3745666"/>
              <a:gd name="connsiteY103" fmla="*/ 2603005 h 4081581"/>
              <a:gd name="connsiteX104" fmla="*/ 1301445 w 3745666"/>
              <a:gd name="connsiteY104" fmla="*/ 2590632 h 4081581"/>
              <a:gd name="connsiteX105" fmla="*/ 1701633 w 3745666"/>
              <a:gd name="connsiteY105" fmla="*/ 2644597 h 4081581"/>
              <a:gd name="connsiteX106" fmla="*/ 1738368 w 3745666"/>
              <a:gd name="connsiteY106" fmla="*/ 2631843 h 4081581"/>
              <a:gd name="connsiteX107" fmla="*/ 1958020 w 3745666"/>
              <a:gd name="connsiteY107" fmla="*/ 2507067 h 4081581"/>
              <a:gd name="connsiteX108" fmla="*/ 1958020 w 3745666"/>
              <a:gd name="connsiteY108" fmla="*/ 2462334 h 4081581"/>
              <a:gd name="connsiteX109" fmla="*/ 1772915 w 3745666"/>
              <a:gd name="connsiteY109" fmla="*/ 2354880 h 4081581"/>
              <a:gd name="connsiteX110" fmla="*/ 1699444 w 3745666"/>
              <a:gd name="connsiteY110" fmla="*/ 2354880 h 4081581"/>
              <a:gd name="connsiteX111" fmla="*/ 1481696 w 3745666"/>
              <a:gd name="connsiteY111" fmla="*/ 2478609 h 4081581"/>
              <a:gd name="connsiteX112" fmla="*/ 1481696 w 3745666"/>
              <a:gd name="connsiteY112" fmla="*/ 2524770 h 4081581"/>
              <a:gd name="connsiteX113" fmla="*/ 1664897 w 3745666"/>
              <a:gd name="connsiteY113" fmla="*/ 2630987 h 4081581"/>
              <a:gd name="connsiteX114" fmla="*/ 1701633 w 3745666"/>
              <a:gd name="connsiteY114" fmla="*/ 2644882 h 4081581"/>
              <a:gd name="connsiteX115" fmla="*/ 1227688 w 3745666"/>
              <a:gd name="connsiteY115" fmla="*/ 3371363 h 4081581"/>
              <a:gd name="connsiteX116" fmla="*/ 1268326 w 3745666"/>
              <a:gd name="connsiteY116" fmla="*/ 3355850 h 4081581"/>
              <a:gd name="connsiteX117" fmla="*/ 1480173 w 3745666"/>
              <a:gd name="connsiteY117" fmla="*/ 3235832 h 4081581"/>
              <a:gd name="connsiteX118" fmla="*/ 1481410 w 3745666"/>
              <a:gd name="connsiteY118" fmla="*/ 3187388 h 4081581"/>
              <a:gd name="connsiteX119" fmla="*/ 1300588 w 3745666"/>
              <a:gd name="connsiteY119" fmla="*/ 3082694 h 4081581"/>
              <a:gd name="connsiteX120" fmla="*/ 1222930 w 3745666"/>
              <a:gd name="connsiteY120" fmla="*/ 3082694 h 4081581"/>
              <a:gd name="connsiteX121" fmla="*/ 1009274 w 3745666"/>
              <a:gd name="connsiteY121" fmla="*/ 3204329 h 4081581"/>
              <a:gd name="connsiteX122" fmla="*/ 1008227 w 3745666"/>
              <a:gd name="connsiteY122" fmla="*/ 3251917 h 4081581"/>
              <a:gd name="connsiteX123" fmla="*/ 1189049 w 3745666"/>
              <a:gd name="connsiteY123" fmla="*/ 3356611 h 4081581"/>
              <a:gd name="connsiteX124" fmla="*/ 1227688 w 3745666"/>
              <a:gd name="connsiteY124" fmla="*/ 3371363 h 408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3745666" h="4081581">
                <a:moveTo>
                  <a:pt x="0" y="1294806"/>
                </a:moveTo>
                <a:cubicBezTo>
                  <a:pt x="14561" y="1261780"/>
                  <a:pt x="25601" y="1226470"/>
                  <a:pt x="44920" y="1196584"/>
                </a:cubicBezTo>
                <a:cubicBezTo>
                  <a:pt x="60379" y="1175012"/>
                  <a:pt x="80603" y="1157295"/>
                  <a:pt x="104020" y="1144808"/>
                </a:cubicBezTo>
                <a:cubicBezTo>
                  <a:pt x="655497" y="830726"/>
                  <a:pt x="1207480" y="517120"/>
                  <a:pt x="1759972" y="203990"/>
                </a:cubicBezTo>
                <a:cubicBezTo>
                  <a:pt x="1870273" y="141459"/>
                  <a:pt x="1980765" y="79309"/>
                  <a:pt x="2090496" y="15731"/>
                </a:cubicBezTo>
                <a:cubicBezTo>
                  <a:pt x="2123234" y="-3304"/>
                  <a:pt x="2153689" y="-6064"/>
                  <a:pt x="2186808" y="12971"/>
                </a:cubicBezTo>
                <a:cubicBezTo>
                  <a:pt x="2205244" y="23471"/>
                  <a:pt x="2224315" y="32817"/>
                  <a:pt x="2243909" y="40953"/>
                </a:cubicBezTo>
                <a:cubicBezTo>
                  <a:pt x="2272460" y="52850"/>
                  <a:pt x="2282929" y="75312"/>
                  <a:pt x="2284166" y="103960"/>
                </a:cubicBezTo>
                <a:cubicBezTo>
                  <a:pt x="2284737" y="119093"/>
                  <a:pt x="2284166" y="134321"/>
                  <a:pt x="2284166" y="149549"/>
                </a:cubicBezTo>
                <a:cubicBezTo>
                  <a:pt x="2284166" y="527463"/>
                  <a:pt x="2284008" y="905440"/>
                  <a:pt x="2283690" y="1283480"/>
                </a:cubicBezTo>
                <a:cubicBezTo>
                  <a:pt x="2283690" y="1430242"/>
                  <a:pt x="2282453" y="1577004"/>
                  <a:pt x="2282739" y="1723766"/>
                </a:cubicBezTo>
                <a:cubicBezTo>
                  <a:pt x="2283454" y="1763416"/>
                  <a:pt x="2272750" y="1802435"/>
                  <a:pt x="2251904" y="1836169"/>
                </a:cubicBezTo>
                <a:cubicBezTo>
                  <a:pt x="2734096" y="2116368"/>
                  <a:pt x="3214862" y="2395552"/>
                  <a:pt x="3694199" y="2673721"/>
                </a:cubicBezTo>
                <a:cubicBezTo>
                  <a:pt x="3729412" y="2694089"/>
                  <a:pt x="3749302" y="2718168"/>
                  <a:pt x="3745115" y="2760998"/>
                </a:cubicBezTo>
                <a:cubicBezTo>
                  <a:pt x="3742640" y="2792103"/>
                  <a:pt x="3742640" y="2823356"/>
                  <a:pt x="3745115" y="2854461"/>
                </a:cubicBezTo>
                <a:cubicBezTo>
                  <a:pt x="3747114" y="2887963"/>
                  <a:pt x="3731220" y="2908711"/>
                  <a:pt x="3703811" y="2924130"/>
                </a:cubicBezTo>
                <a:cubicBezTo>
                  <a:pt x="3607309" y="2978634"/>
                  <a:pt x="3510903" y="3033329"/>
                  <a:pt x="3414591" y="3088214"/>
                </a:cubicBezTo>
                <a:cubicBezTo>
                  <a:pt x="2851250" y="3407689"/>
                  <a:pt x="2288100" y="3727450"/>
                  <a:pt x="1725140" y="4047496"/>
                </a:cubicBezTo>
                <a:cubicBezTo>
                  <a:pt x="1645483" y="4092895"/>
                  <a:pt x="1570679" y="4093181"/>
                  <a:pt x="1491213" y="4046925"/>
                </a:cubicBezTo>
                <a:cubicBezTo>
                  <a:pt x="1030021" y="3777957"/>
                  <a:pt x="568480" y="3509908"/>
                  <a:pt x="106590" y="3242780"/>
                </a:cubicBezTo>
                <a:cubicBezTo>
                  <a:pt x="70140" y="3221746"/>
                  <a:pt x="51582" y="3196715"/>
                  <a:pt x="55769" y="3153410"/>
                </a:cubicBezTo>
                <a:cubicBezTo>
                  <a:pt x="59957" y="3110104"/>
                  <a:pt x="59767" y="3067275"/>
                  <a:pt x="60528" y="3024160"/>
                </a:cubicBezTo>
                <a:cubicBezTo>
                  <a:pt x="59583" y="3018653"/>
                  <a:pt x="56039" y="3013939"/>
                  <a:pt x="51011" y="3011502"/>
                </a:cubicBezTo>
                <a:cubicBezTo>
                  <a:pt x="26910" y="3003447"/>
                  <a:pt x="8009" y="2984510"/>
                  <a:pt x="0" y="2960392"/>
                </a:cubicBezTo>
                <a:close/>
                <a:moveTo>
                  <a:pt x="293979" y="2744818"/>
                </a:moveTo>
                <a:cubicBezTo>
                  <a:pt x="304733" y="2739488"/>
                  <a:pt x="310919" y="2736728"/>
                  <a:pt x="316725" y="2733396"/>
                </a:cubicBezTo>
                <a:cubicBezTo>
                  <a:pt x="898528" y="2403452"/>
                  <a:pt x="1480364" y="2073285"/>
                  <a:pt x="2062231" y="1742896"/>
                </a:cubicBezTo>
                <a:cubicBezTo>
                  <a:pt x="2075960" y="1736597"/>
                  <a:pt x="2084123" y="1722224"/>
                  <a:pt x="2082502" y="1707205"/>
                </a:cubicBezTo>
                <a:cubicBezTo>
                  <a:pt x="2082121" y="1263049"/>
                  <a:pt x="2082121" y="818893"/>
                  <a:pt x="2082502" y="374736"/>
                </a:cubicBezTo>
                <a:lnTo>
                  <a:pt x="2082502" y="346374"/>
                </a:lnTo>
                <a:cubicBezTo>
                  <a:pt x="2070320" y="352751"/>
                  <a:pt x="2062421" y="356558"/>
                  <a:pt x="2054807" y="360841"/>
                </a:cubicBezTo>
                <a:cubicBezTo>
                  <a:pt x="1475795" y="689389"/>
                  <a:pt x="896720" y="1017875"/>
                  <a:pt x="317581" y="1346296"/>
                </a:cubicBezTo>
                <a:cubicBezTo>
                  <a:pt x="301010" y="1353769"/>
                  <a:pt x="290999" y="1370927"/>
                  <a:pt x="292647" y="1389031"/>
                </a:cubicBezTo>
                <a:cubicBezTo>
                  <a:pt x="292647" y="1830839"/>
                  <a:pt x="292425" y="2272711"/>
                  <a:pt x="291980" y="2714647"/>
                </a:cubicBezTo>
                <a:cubicBezTo>
                  <a:pt x="291980" y="2723403"/>
                  <a:pt x="293122" y="2732159"/>
                  <a:pt x="293979" y="2744818"/>
                </a:cubicBezTo>
                <a:close/>
                <a:moveTo>
                  <a:pt x="2219261" y="3376408"/>
                </a:moveTo>
                <a:cubicBezTo>
                  <a:pt x="2233076" y="3372689"/>
                  <a:pt x="2246545" y="3367785"/>
                  <a:pt x="2259517" y="3361750"/>
                </a:cubicBezTo>
                <a:cubicBezTo>
                  <a:pt x="2408299" y="3277741"/>
                  <a:pt x="2556827" y="3193320"/>
                  <a:pt x="2705101" y="3108486"/>
                </a:cubicBezTo>
                <a:cubicBezTo>
                  <a:pt x="2735841" y="3090879"/>
                  <a:pt x="2735936" y="3076983"/>
                  <a:pt x="2705101" y="3058995"/>
                </a:cubicBezTo>
                <a:cubicBezTo>
                  <a:pt x="2632297" y="3016546"/>
                  <a:pt x="2559111" y="2974668"/>
                  <a:pt x="2486211" y="2931934"/>
                </a:cubicBezTo>
                <a:cubicBezTo>
                  <a:pt x="2461495" y="2915712"/>
                  <a:pt x="2429555" y="2915526"/>
                  <a:pt x="2404651" y="2931459"/>
                </a:cubicBezTo>
                <a:cubicBezTo>
                  <a:pt x="2255615" y="3016546"/>
                  <a:pt x="2106516" y="3101348"/>
                  <a:pt x="1957354" y="3185865"/>
                </a:cubicBezTo>
                <a:cubicBezTo>
                  <a:pt x="1928803" y="3202140"/>
                  <a:pt x="1928803" y="3216416"/>
                  <a:pt x="1957354" y="3233453"/>
                </a:cubicBezTo>
                <a:cubicBezTo>
                  <a:pt x="2031396" y="3276726"/>
                  <a:pt x="2105628" y="3319746"/>
                  <a:pt x="2180051" y="3362512"/>
                </a:cubicBezTo>
                <a:cubicBezTo>
                  <a:pt x="2192678" y="3368333"/>
                  <a:pt x="2205800" y="3373015"/>
                  <a:pt x="2219261" y="3376503"/>
                </a:cubicBezTo>
                <a:close/>
                <a:moveTo>
                  <a:pt x="2172532" y="2094002"/>
                </a:moveTo>
                <a:cubicBezTo>
                  <a:pt x="2160297" y="2097155"/>
                  <a:pt x="2148356" y="2101358"/>
                  <a:pt x="2136844" y="2106565"/>
                </a:cubicBezTo>
                <a:cubicBezTo>
                  <a:pt x="2063373" y="2147681"/>
                  <a:pt x="1990092" y="2189242"/>
                  <a:pt x="1917002" y="2231246"/>
                </a:cubicBezTo>
                <a:cubicBezTo>
                  <a:pt x="1891306" y="2246094"/>
                  <a:pt x="1891211" y="2261322"/>
                  <a:pt x="1917002" y="2276265"/>
                </a:cubicBezTo>
                <a:cubicBezTo>
                  <a:pt x="1978481" y="2312432"/>
                  <a:pt x="2040722" y="2348027"/>
                  <a:pt x="2102107" y="2383719"/>
                </a:cubicBezTo>
                <a:cubicBezTo>
                  <a:pt x="2124678" y="2397673"/>
                  <a:pt x="2153197" y="2397673"/>
                  <a:pt x="2175768" y="2383719"/>
                </a:cubicBezTo>
                <a:cubicBezTo>
                  <a:pt x="2248478" y="2342602"/>
                  <a:pt x="2321060" y="2301359"/>
                  <a:pt x="2393516" y="2259989"/>
                </a:cubicBezTo>
                <a:cubicBezTo>
                  <a:pt x="2420544" y="2244476"/>
                  <a:pt x="2420544" y="2229628"/>
                  <a:pt x="2393516" y="2213924"/>
                </a:cubicBezTo>
                <a:cubicBezTo>
                  <a:pt x="2332608" y="2178138"/>
                  <a:pt x="2271699" y="2142542"/>
                  <a:pt x="2210315" y="2107707"/>
                </a:cubicBezTo>
                <a:cubicBezTo>
                  <a:pt x="2198108" y="2102159"/>
                  <a:pt x="2185473" y="2097607"/>
                  <a:pt x="2172532" y="2094097"/>
                </a:cubicBezTo>
                <a:close/>
                <a:moveTo>
                  <a:pt x="864426" y="2837044"/>
                </a:moveTo>
                <a:cubicBezTo>
                  <a:pt x="851054" y="2840738"/>
                  <a:pt x="838005" y="2845513"/>
                  <a:pt x="825406" y="2851320"/>
                </a:cubicBezTo>
                <a:cubicBezTo>
                  <a:pt x="753934" y="2891294"/>
                  <a:pt x="682652" y="2932030"/>
                  <a:pt x="611750" y="2972765"/>
                </a:cubicBezTo>
                <a:cubicBezTo>
                  <a:pt x="582343" y="2989611"/>
                  <a:pt x="582248" y="3004173"/>
                  <a:pt x="611750" y="3021305"/>
                </a:cubicBezTo>
                <a:cubicBezTo>
                  <a:pt x="671327" y="3056235"/>
                  <a:pt x="731093" y="3090784"/>
                  <a:pt x="790764" y="3125428"/>
                </a:cubicBezTo>
                <a:cubicBezTo>
                  <a:pt x="815161" y="3140799"/>
                  <a:pt x="846215" y="3140799"/>
                  <a:pt x="870612" y="3125428"/>
                </a:cubicBezTo>
                <a:cubicBezTo>
                  <a:pt x="941132" y="3085263"/>
                  <a:pt x="1011843" y="3045289"/>
                  <a:pt x="1082269" y="3004934"/>
                </a:cubicBezTo>
                <a:cubicBezTo>
                  <a:pt x="1113104" y="2987327"/>
                  <a:pt x="1113104" y="2973622"/>
                  <a:pt x="1082269" y="2955443"/>
                </a:cubicBezTo>
                <a:cubicBezTo>
                  <a:pt x="1023359" y="2920989"/>
                  <a:pt x="964449" y="2886440"/>
                  <a:pt x="905063" y="2852748"/>
                </a:cubicBezTo>
                <a:cubicBezTo>
                  <a:pt x="891915" y="2846536"/>
                  <a:pt x="878334" y="2841287"/>
                  <a:pt x="864426" y="2837044"/>
                </a:cubicBezTo>
                <a:close/>
                <a:moveTo>
                  <a:pt x="1662804" y="3123429"/>
                </a:moveTo>
                <a:cubicBezTo>
                  <a:pt x="1675114" y="3120571"/>
                  <a:pt x="1687128" y="3116556"/>
                  <a:pt x="1698683" y="3111437"/>
                </a:cubicBezTo>
                <a:cubicBezTo>
                  <a:pt x="1772915" y="3069940"/>
                  <a:pt x="1846830" y="3027936"/>
                  <a:pt x="1920428" y="2985423"/>
                </a:cubicBezTo>
                <a:cubicBezTo>
                  <a:pt x="1944601" y="2971432"/>
                  <a:pt x="1944506" y="2955728"/>
                  <a:pt x="1920428" y="2941642"/>
                </a:cubicBezTo>
                <a:cubicBezTo>
                  <a:pt x="1858853" y="2905571"/>
                  <a:pt x="1796707" y="2870070"/>
                  <a:pt x="1735228" y="2834188"/>
                </a:cubicBezTo>
                <a:cubicBezTo>
                  <a:pt x="1712148" y="2819732"/>
                  <a:pt x="1682838" y="2819732"/>
                  <a:pt x="1659758" y="2834188"/>
                </a:cubicBezTo>
                <a:cubicBezTo>
                  <a:pt x="1587905" y="2875114"/>
                  <a:pt x="1515767" y="2915754"/>
                  <a:pt x="1444009" y="2956870"/>
                </a:cubicBezTo>
                <a:cubicBezTo>
                  <a:pt x="1415458" y="2973051"/>
                  <a:pt x="1415458" y="2987327"/>
                  <a:pt x="1444009" y="3004459"/>
                </a:cubicBezTo>
                <a:cubicBezTo>
                  <a:pt x="1504283" y="3039737"/>
                  <a:pt x="1564747" y="3074635"/>
                  <a:pt x="1625402" y="3109153"/>
                </a:cubicBezTo>
                <a:cubicBezTo>
                  <a:pt x="1637484" y="3114864"/>
                  <a:pt x="1649989" y="3119637"/>
                  <a:pt x="1662804" y="3123429"/>
                </a:cubicBezTo>
                <a:close/>
                <a:moveTo>
                  <a:pt x="2536937" y="2627656"/>
                </a:moveTo>
                <a:cubicBezTo>
                  <a:pt x="2550744" y="2623656"/>
                  <a:pt x="2564232" y="2618630"/>
                  <a:pt x="2577289" y="2612618"/>
                </a:cubicBezTo>
                <a:cubicBezTo>
                  <a:pt x="2648190" y="2573024"/>
                  <a:pt x="2718616" y="2532669"/>
                  <a:pt x="2789136" y="2492410"/>
                </a:cubicBezTo>
                <a:cubicBezTo>
                  <a:pt x="2818639" y="2475564"/>
                  <a:pt x="2818734" y="2461383"/>
                  <a:pt x="2789136" y="2444060"/>
                </a:cubicBezTo>
                <a:cubicBezTo>
                  <a:pt x="2729560" y="2409131"/>
                  <a:pt x="2669698" y="2374677"/>
                  <a:pt x="2610122" y="2339842"/>
                </a:cubicBezTo>
                <a:cubicBezTo>
                  <a:pt x="2585712" y="2324517"/>
                  <a:pt x="2554685" y="2324517"/>
                  <a:pt x="2530275" y="2339842"/>
                </a:cubicBezTo>
                <a:cubicBezTo>
                  <a:pt x="2458993" y="2380387"/>
                  <a:pt x="2387520" y="2420647"/>
                  <a:pt x="2316429" y="2461287"/>
                </a:cubicBezTo>
                <a:cubicBezTo>
                  <a:pt x="2288639" y="2477182"/>
                  <a:pt x="2288544" y="2492505"/>
                  <a:pt x="2316429" y="2508875"/>
                </a:cubicBezTo>
                <a:cubicBezTo>
                  <a:pt x="2376671" y="2544186"/>
                  <a:pt x="2437009" y="2579306"/>
                  <a:pt x="2497822" y="2613569"/>
                </a:cubicBezTo>
                <a:cubicBezTo>
                  <a:pt x="2510428" y="2619389"/>
                  <a:pt x="2523515" y="2624102"/>
                  <a:pt x="2536936" y="2627656"/>
                </a:cubicBezTo>
                <a:close/>
                <a:moveTo>
                  <a:pt x="2100869" y="2875114"/>
                </a:moveTo>
                <a:cubicBezTo>
                  <a:pt x="2113910" y="2871350"/>
                  <a:pt x="2126638" y="2866577"/>
                  <a:pt x="2138937" y="2860838"/>
                </a:cubicBezTo>
                <a:cubicBezTo>
                  <a:pt x="2210505" y="2820863"/>
                  <a:pt x="2281692" y="2780223"/>
                  <a:pt x="2352783" y="2739583"/>
                </a:cubicBezTo>
                <a:cubicBezTo>
                  <a:pt x="2381810" y="2722927"/>
                  <a:pt x="2382096" y="2708936"/>
                  <a:pt x="2353830" y="2691995"/>
                </a:cubicBezTo>
                <a:cubicBezTo>
                  <a:pt x="2293683" y="2656684"/>
                  <a:pt x="2233060" y="2621945"/>
                  <a:pt x="2173008" y="2586635"/>
                </a:cubicBezTo>
                <a:cubicBezTo>
                  <a:pt x="2149483" y="2571348"/>
                  <a:pt x="2119229" y="2571088"/>
                  <a:pt x="2095445" y="2585968"/>
                </a:cubicBezTo>
                <a:cubicBezTo>
                  <a:pt x="2023592" y="2626894"/>
                  <a:pt x="1951453" y="2667344"/>
                  <a:pt x="1879695" y="2708460"/>
                </a:cubicBezTo>
                <a:cubicBezTo>
                  <a:pt x="1852286" y="2724069"/>
                  <a:pt x="1851906" y="2738917"/>
                  <a:pt x="1878648" y="2754716"/>
                </a:cubicBezTo>
                <a:cubicBezTo>
                  <a:pt x="1940128" y="2790883"/>
                  <a:pt x="2001861" y="2826606"/>
                  <a:pt x="2063848" y="2861884"/>
                </a:cubicBezTo>
                <a:cubicBezTo>
                  <a:pt x="2075764" y="2867478"/>
                  <a:pt x="2088153" y="2872001"/>
                  <a:pt x="2100869" y="2875400"/>
                </a:cubicBezTo>
                <a:close/>
                <a:moveTo>
                  <a:pt x="1301445" y="2590346"/>
                </a:moveTo>
                <a:cubicBezTo>
                  <a:pt x="1288695" y="2592973"/>
                  <a:pt x="1276255" y="2596929"/>
                  <a:pt x="1264329" y="2602148"/>
                </a:cubicBezTo>
                <a:cubicBezTo>
                  <a:pt x="1190794" y="2643074"/>
                  <a:pt x="1117545" y="2684571"/>
                  <a:pt x="1044582" y="2726639"/>
                </a:cubicBezTo>
                <a:cubicBezTo>
                  <a:pt x="1018696" y="2741486"/>
                  <a:pt x="1018600" y="2756239"/>
                  <a:pt x="1044582" y="2771372"/>
                </a:cubicBezTo>
                <a:cubicBezTo>
                  <a:pt x="1106061" y="2807539"/>
                  <a:pt x="1167731" y="2843357"/>
                  <a:pt x="1229592" y="2878826"/>
                </a:cubicBezTo>
                <a:cubicBezTo>
                  <a:pt x="1252092" y="2892860"/>
                  <a:pt x="1280573" y="2893044"/>
                  <a:pt x="1303253" y="2879302"/>
                </a:cubicBezTo>
                <a:cubicBezTo>
                  <a:pt x="1375836" y="2838313"/>
                  <a:pt x="1448387" y="2797069"/>
                  <a:pt x="1520906" y="2755573"/>
                </a:cubicBezTo>
                <a:cubicBezTo>
                  <a:pt x="1547744" y="2740249"/>
                  <a:pt x="1547744" y="2724736"/>
                  <a:pt x="1520906" y="2709126"/>
                </a:cubicBezTo>
                <a:cubicBezTo>
                  <a:pt x="1460061" y="2673340"/>
                  <a:pt x="1399025" y="2637966"/>
                  <a:pt x="1337799" y="2603005"/>
                </a:cubicBezTo>
                <a:cubicBezTo>
                  <a:pt x="1326052" y="2597861"/>
                  <a:pt x="1313891" y="2593722"/>
                  <a:pt x="1301445" y="2590632"/>
                </a:cubicBezTo>
                <a:close/>
                <a:moveTo>
                  <a:pt x="1701633" y="2644597"/>
                </a:moveTo>
                <a:cubicBezTo>
                  <a:pt x="1714232" y="2641444"/>
                  <a:pt x="1726526" y="2637176"/>
                  <a:pt x="1738368" y="2631843"/>
                </a:cubicBezTo>
                <a:cubicBezTo>
                  <a:pt x="1811839" y="2590727"/>
                  <a:pt x="1885056" y="2549135"/>
                  <a:pt x="1958020" y="2507067"/>
                </a:cubicBezTo>
                <a:cubicBezTo>
                  <a:pt x="1984096" y="2492125"/>
                  <a:pt x="1984192" y="2477658"/>
                  <a:pt x="1958020" y="2462334"/>
                </a:cubicBezTo>
                <a:cubicBezTo>
                  <a:pt x="1896540" y="2426167"/>
                  <a:pt x="1834299" y="2390571"/>
                  <a:pt x="1772915" y="2354880"/>
                </a:cubicBezTo>
                <a:cubicBezTo>
                  <a:pt x="1750434" y="2340848"/>
                  <a:pt x="1721924" y="2340848"/>
                  <a:pt x="1699444" y="2354880"/>
                </a:cubicBezTo>
                <a:cubicBezTo>
                  <a:pt x="1626830" y="2395996"/>
                  <a:pt x="1554120" y="2437017"/>
                  <a:pt x="1481696" y="2478609"/>
                </a:cubicBezTo>
                <a:cubicBezTo>
                  <a:pt x="1454763" y="2494028"/>
                  <a:pt x="1454858" y="2508971"/>
                  <a:pt x="1481696" y="2524770"/>
                </a:cubicBezTo>
                <a:cubicBezTo>
                  <a:pt x="1542604" y="2560461"/>
                  <a:pt x="1603513" y="2596057"/>
                  <a:pt x="1664897" y="2630987"/>
                </a:cubicBezTo>
                <a:cubicBezTo>
                  <a:pt x="1676758" y="2636577"/>
                  <a:pt x="1689042" y="2641223"/>
                  <a:pt x="1701633" y="2644882"/>
                </a:cubicBezTo>
                <a:close/>
                <a:moveTo>
                  <a:pt x="1227688" y="3371363"/>
                </a:moveTo>
                <a:cubicBezTo>
                  <a:pt x="1241596" y="3367197"/>
                  <a:pt x="1255179" y="3362012"/>
                  <a:pt x="1268326" y="3355850"/>
                </a:cubicBezTo>
                <a:cubicBezTo>
                  <a:pt x="1339227" y="3316351"/>
                  <a:pt x="1409748" y="3276092"/>
                  <a:pt x="1480173" y="3235832"/>
                </a:cubicBezTo>
                <a:cubicBezTo>
                  <a:pt x="1510247" y="3218701"/>
                  <a:pt x="1510627" y="3204519"/>
                  <a:pt x="1481410" y="3187388"/>
                </a:cubicBezTo>
                <a:cubicBezTo>
                  <a:pt x="1421136" y="3152172"/>
                  <a:pt x="1360862" y="3117274"/>
                  <a:pt x="1300588" y="3082694"/>
                </a:cubicBezTo>
                <a:cubicBezTo>
                  <a:pt x="1276830" y="3067849"/>
                  <a:pt x="1246688" y="3067849"/>
                  <a:pt x="1222930" y="3082694"/>
                </a:cubicBezTo>
                <a:cubicBezTo>
                  <a:pt x="1151679" y="3123175"/>
                  <a:pt x="1080461" y="3163720"/>
                  <a:pt x="1009274" y="3204329"/>
                </a:cubicBezTo>
                <a:cubicBezTo>
                  <a:pt x="980723" y="3220604"/>
                  <a:pt x="980723" y="3235261"/>
                  <a:pt x="1008227" y="3251917"/>
                </a:cubicBezTo>
                <a:cubicBezTo>
                  <a:pt x="1068438" y="3287196"/>
                  <a:pt x="1128712" y="3322094"/>
                  <a:pt x="1189049" y="3356611"/>
                </a:cubicBezTo>
                <a:cubicBezTo>
                  <a:pt x="1201550" y="3362469"/>
                  <a:pt x="1214465" y="3367399"/>
                  <a:pt x="1227688" y="3371363"/>
                </a:cubicBezTo>
                <a:close/>
              </a:path>
            </a:pathLst>
          </a:custGeom>
          <a:solidFill>
            <a:schemeClr val="accent2"/>
          </a:solidFill>
          <a:ln w="95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E10A4B3-838B-DF13-6B11-AAE157348306}"/>
              </a:ext>
            </a:extLst>
          </p:cNvPr>
          <p:cNvSpPr txBox="1">
            <a:spLocks/>
          </p:cNvSpPr>
          <p:nvPr/>
        </p:nvSpPr>
        <p:spPr>
          <a:xfrm>
            <a:off x="8836599" y="6521811"/>
            <a:ext cx="2743200" cy="2267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kern="1200" cap="all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350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›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7DC6EF8-7239-44B8-A009-F3DF16CC696E}" type="slidenum">
              <a:rPr lang="en-US" sz="900" smtClean="0"/>
              <a:pPr algn="r"/>
              <a:t>23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1402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36"/>
    </mc:Choice>
    <mc:Fallback xmlns="">
      <p:transition spd="slow" advTm="32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>
                <a:latin typeface="+mj-lt"/>
              </a:rPr>
              <a:t>Contact Page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601579" y="1045668"/>
            <a:ext cx="10978218" cy="260344"/>
          </a:xfrm>
        </p:spPr>
        <p:txBody>
          <a:bodyPr>
            <a:normAutofit lnSpcReduction="10000"/>
          </a:bodyPr>
          <a:lstStyle/>
          <a:p>
            <a:r>
              <a:rPr lang="en-US" sz="2000"/>
              <a:t>OUR FOCUS IS YOUR HEALTH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165749" y="1680054"/>
            <a:ext cx="9082638" cy="4431983"/>
            <a:chOff x="2273301" y="1670724"/>
            <a:chExt cx="9082638" cy="4431983"/>
          </a:xfrm>
        </p:grpSpPr>
        <p:sp>
          <p:nvSpPr>
            <p:cNvPr id="6" name="TextBox 5"/>
            <p:cNvSpPr txBox="1"/>
            <p:nvPr/>
          </p:nvSpPr>
          <p:spPr>
            <a:xfrm>
              <a:off x="3176079" y="1670724"/>
              <a:ext cx="8179860" cy="44319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</a:rPr>
                <a:t>Health Benefit Navigators:</a:t>
              </a:r>
            </a:p>
            <a:p>
              <a:r>
                <a:rPr lang="en-US">
                  <a:solidFill>
                    <a:schemeClr val="tx2"/>
                  </a:solidFill>
                </a:rPr>
                <a:t>1-800-539-4072, Monday through Friday</a:t>
              </a:r>
            </a:p>
            <a:p>
              <a:r>
                <a:rPr lang="en-US">
                  <a:solidFill>
                    <a:schemeClr val="tx2"/>
                  </a:solidFill>
                </a:rPr>
                <a:t>8:00 a.m. to 8:00 p.m. PT</a:t>
              </a:r>
            </a:p>
            <a:p>
              <a:endParaRPr lang="en-US">
                <a:solidFill>
                  <a:schemeClr val="tx2"/>
                </a:solidFill>
              </a:endParaRPr>
            </a:p>
            <a:p>
              <a:r>
                <a:rPr lang="en-US" b="1">
                  <a:solidFill>
                    <a:schemeClr val="tx2"/>
                  </a:solidFill>
                </a:rPr>
                <a:t>Behavioral Health Customer Service Team:</a:t>
              </a:r>
            </a:p>
            <a:p>
              <a:r>
                <a:rPr lang="en-US">
                  <a:solidFill>
                    <a:schemeClr val="tx2"/>
                  </a:solidFill>
                </a:rPr>
                <a:t>1-800-663-9355, Monday through Friday</a:t>
              </a:r>
            </a:p>
            <a:p>
              <a:r>
                <a:rPr lang="en-US">
                  <a:solidFill>
                    <a:schemeClr val="tx2"/>
                  </a:solidFill>
                </a:rPr>
                <a:t>8:00 a.m. to 8:00 p.m. PT</a:t>
              </a:r>
            </a:p>
            <a:p>
              <a:endParaRPr lang="en-US">
                <a:solidFill>
                  <a:schemeClr val="tx2"/>
                </a:solidFill>
              </a:endParaRPr>
            </a:p>
            <a:p>
              <a:r>
                <a:rPr lang="en-US" b="1">
                  <a:solidFill>
                    <a:schemeClr val="tx2"/>
                  </a:solidFill>
                </a:rPr>
                <a:t>Email:</a:t>
              </a:r>
            </a:p>
            <a:p>
              <a:r>
                <a:rPr lang="en-US">
                  <a:solidFill>
                    <a:schemeClr val="tx2"/>
                  </a:solidFill>
                </a:rPr>
                <a:t>askblue&amp;gold@healthnet.com for a response within 24-48 hours, Mon-Fri</a:t>
              </a:r>
            </a:p>
            <a:p>
              <a:endParaRPr lang="en-US">
                <a:solidFill>
                  <a:schemeClr val="tx2"/>
                </a:solidFill>
              </a:endParaRPr>
            </a:p>
            <a:p>
              <a:r>
                <a:rPr lang="en-US" b="1">
                  <a:solidFill>
                    <a:schemeClr val="tx2"/>
                  </a:solidFill>
                </a:rPr>
                <a:t>Facebook: </a:t>
              </a:r>
            </a:p>
            <a:p>
              <a:r>
                <a:rPr lang="en-US">
                  <a:solidFill>
                    <a:schemeClr val="tx2"/>
                  </a:solidFill>
                </a:rPr>
                <a:t>facebook@HealthNetForUC</a:t>
              </a:r>
            </a:p>
            <a:p>
              <a:endParaRPr lang="en-US">
                <a:solidFill>
                  <a:schemeClr val="tx2"/>
                </a:solidFill>
              </a:endParaRPr>
            </a:p>
            <a:p>
              <a:r>
                <a:rPr lang="en-US" b="1">
                  <a:solidFill>
                    <a:schemeClr val="tx2"/>
                  </a:solidFill>
                </a:rPr>
                <a:t>A website just for UC Blue &amp; Gold members!</a:t>
              </a:r>
            </a:p>
            <a:p>
              <a:r>
                <a:rPr lang="en-US">
                  <a:solidFill>
                    <a:schemeClr val="tx2"/>
                  </a:solidFill>
                </a:rPr>
                <a:t>www.healthnet.com/uc</a:t>
              </a: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grpSp>
          <p:nvGrpSpPr>
            <p:cNvPr id="8" name="Group 48">
              <a:extLst>
                <a:ext uri="{FF2B5EF4-FFF2-40B4-BE49-F238E27FC236}">
                  <a16:creationId xmlns:a16="http://schemas.microsoft.com/office/drawing/2014/main" id="{C3ABF68F-EAC8-4644-95AC-C6C58FB891A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303959" y="1816970"/>
              <a:ext cx="617786" cy="500597"/>
              <a:chOff x="1175" y="0"/>
              <a:chExt cx="5335" cy="4323"/>
            </a:xfrm>
            <a:solidFill>
              <a:schemeClr val="accent1"/>
            </a:solidFill>
          </p:grpSpPr>
          <p:sp>
            <p:nvSpPr>
              <p:cNvPr id="9" name="Freeform 49">
                <a:extLst>
                  <a:ext uri="{FF2B5EF4-FFF2-40B4-BE49-F238E27FC236}">
                    <a16:creationId xmlns:a16="http://schemas.microsoft.com/office/drawing/2014/main" id="{818D2DDB-9261-4A39-BBE5-94AE8E838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35"/>
                <a:ext cx="3206" cy="3405"/>
              </a:xfrm>
              <a:custGeom>
                <a:avLst/>
                <a:gdLst>
                  <a:gd name="T0" fmla="*/ 1919 w 1922"/>
                  <a:gd name="T1" fmla="*/ 2042 h 2043"/>
                  <a:gd name="T2" fmla="*/ 1084 w 1922"/>
                  <a:gd name="T3" fmla="*/ 2042 h 2043"/>
                  <a:gd name="T4" fmla="*/ 1030 w 1922"/>
                  <a:gd name="T5" fmla="*/ 1792 h 2043"/>
                  <a:gd name="T6" fmla="*/ 1007 w 1922"/>
                  <a:gd name="T7" fmla="*/ 1686 h 2043"/>
                  <a:gd name="T8" fmla="*/ 1015 w 1922"/>
                  <a:gd name="T9" fmla="*/ 1647 h 2043"/>
                  <a:gd name="T10" fmla="*/ 1072 w 1922"/>
                  <a:gd name="T11" fmla="*/ 1525 h 2043"/>
                  <a:gd name="T12" fmla="*/ 1016 w 1922"/>
                  <a:gd name="T13" fmla="*/ 1432 h 2043"/>
                  <a:gd name="T14" fmla="*/ 914 w 1922"/>
                  <a:gd name="T15" fmla="*/ 1428 h 2043"/>
                  <a:gd name="T16" fmla="*/ 849 w 1922"/>
                  <a:gd name="T17" fmla="*/ 1539 h 2043"/>
                  <a:gd name="T18" fmla="*/ 903 w 1922"/>
                  <a:gd name="T19" fmla="*/ 1652 h 2043"/>
                  <a:gd name="T20" fmla="*/ 909 w 1922"/>
                  <a:gd name="T21" fmla="*/ 1681 h 2043"/>
                  <a:gd name="T22" fmla="*/ 835 w 1922"/>
                  <a:gd name="T23" fmla="*/ 2027 h 2043"/>
                  <a:gd name="T24" fmla="*/ 817 w 1922"/>
                  <a:gd name="T25" fmla="*/ 2043 h 2043"/>
                  <a:gd name="T26" fmla="*/ 13 w 1922"/>
                  <a:gd name="T27" fmla="*/ 2043 h 2043"/>
                  <a:gd name="T28" fmla="*/ 2 w 1922"/>
                  <a:gd name="T29" fmla="*/ 2042 h 2043"/>
                  <a:gd name="T30" fmla="*/ 1 w 1922"/>
                  <a:gd name="T31" fmla="*/ 2022 h 2043"/>
                  <a:gd name="T32" fmla="*/ 0 w 1922"/>
                  <a:gd name="T33" fmla="*/ 1780 h 2043"/>
                  <a:gd name="T34" fmla="*/ 78 w 1922"/>
                  <a:gd name="T35" fmla="*/ 1619 h 2043"/>
                  <a:gd name="T36" fmla="*/ 626 w 1922"/>
                  <a:gd name="T37" fmla="*/ 1267 h 2043"/>
                  <a:gd name="T38" fmla="*/ 646 w 1922"/>
                  <a:gd name="T39" fmla="*/ 1234 h 2043"/>
                  <a:gd name="T40" fmla="*/ 646 w 1922"/>
                  <a:gd name="T41" fmla="*/ 1210 h 2043"/>
                  <a:gd name="T42" fmla="*/ 616 w 1922"/>
                  <a:gd name="T43" fmla="*/ 1040 h 2043"/>
                  <a:gd name="T44" fmla="*/ 582 w 1922"/>
                  <a:gd name="T45" fmla="*/ 928 h 2043"/>
                  <a:gd name="T46" fmla="*/ 574 w 1922"/>
                  <a:gd name="T47" fmla="*/ 914 h 2043"/>
                  <a:gd name="T48" fmla="*/ 540 w 1922"/>
                  <a:gd name="T49" fmla="*/ 878 h 2043"/>
                  <a:gd name="T50" fmla="*/ 483 w 1922"/>
                  <a:gd name="T51" fmla="*/ 676 h 2043"/>
                  <a:gd name="T52" fmla="*/ 483 w 1922"/>
                  <a:gd name="T53" fmla="*/ 666 h 2043"/>
                  <a:gd name="T54" fmla="*/ 536 w 1922"/>
                  <a:gd name="T55" fmla="*/ 605 h 2043"/>
                  <a:gd name="T56" fmla="*/ 519 w 1922"/>
                  <a:gd name="T57" fmla="*/ 499 h 2043"/>
                  <a:gd name="T58" fmla="*/ 599 w 1922"/>
                  <a:gd name="T59" fmla="*/ 239 h 2043"/>
                  <a:gd name="T60" fmla="*/ 868 w 1922"/>
                  <a:gd name="T61" fmla="*/ 43 h 2043"/>
                  <a:gd name="T62" fmla="*/ 1274 w 1922"/>
                  <a:gd name="T63" fmla="*/ 150 h 2043"/>
                  <a:gd name="T64" fmla="*/ 1332 w 1922"/>
                  <a:gd name="T65" fmla="*/ 194 h 2043"/>
                  <a:gd name="T66" fmla="*/ 1426 w 1922"/>
                  <a:gd name="T67" fmla="*/ 324 h 2043"/>
                  <a:gd name="T68" fmla="*/ 1428 w 1922"/>
                  <a:gd name="T69" fmla="*/ 572 h 2043"/>
                  <a:gd name="T70" fmla="*/ 1423 w 1922"/>
                  <a:gd name="T71" fmla="*/ 603 h 2043"/>
                  <a:gd name="T72" fmla="*/ 1435 w 1922"/>
                  <a:gd name="T73" fmla="*/ 652 h 2043"/>
                  <a:gd name="T74" fmla="*/ 1449 w 1922"/>
                  <a:gd name="T75" fmla="*/ 721 h 2043"/>
                  <a:gd name="T76" fmla="*/ 1394 w 1922"/>
                  <a:gd name="T77" fmla="*/ 898 h 2043"/>
                  <a:gd name="T78" fmla="*/ 1376 w 1922"/>
                  <a:gd name="T79" fmla="*/ 924 h 2043"/>
                  <a:gd name="T80" fmla="*/ 1332 w 1922"/>
                  <a:gd name="T81" fmla="*/ 935 h 2043"/>
                  <a:gd name="T82" fmla="*/ 1307 w 1922"/>
                  <a:gd name="T83" fmla="*/ 1021 h 2043"/>
                  <a:gd name="T84" fmla="*/ 1285 w 1922"/>
                  <a:gd name="T85" fmla="*/ 1160 h 2043"/>
                  <a:gd name="T86" fmla="*/ 1285 w 1922"/>
                  <a:gd name="T87" fmla="*/ 1234 h 2043"/>
                  <a:gd name="T88" fmla="*/ 1306 w 1922"/>
                  <a:gd name="T89" fmla="*/ 1267 h 2043"/>
                  <a:gd name="T90" fmla="*/ 1833 w 1922"/>
                  <a:gd name="T91" fmla="*/ 1603 h 2043"/>
                  <a:gd name="T92" fmla="*/ 1920 w 1922"/>
                  <a:gd name="T93" fmla="*/ 1777 h 2043"/>
                  <a:gd name="T94" fmla="*/ 1921 w 1922"/>
                  <a:gd name="T95" fmla="*/ 2034 h 2043"/>
                  <a:gd name="T96" fmla="*/ 1919 w 1922"/>
                  <a:gd name="T97" fmla="*/ 2042 h 2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22" h="2043">
                    <a:moveTo>
                      <a:pt x="1919" y="2042"/>
                    </a:moveTo>
                    <a:cubicBezTo>
                      <a:pt x="1640" y="2042"/>
                      <a:pt x="1363" y="2042"/>
                      <a:pt x="1084" y="2042"/>
                    </a:cubicBezTo>
                    <a:cubicBezTo>
                      <a:pt x="1066" y="1958"/>
                      <a:pt x="1048" y="1875"/>
                      <a:pt x="1030" y="1792"/>
                    </a:cubicBezTo>
                    <a:cubicBezTo>
                      <a:pt x="1023" y="1757"/>
                      <a:pt x="1016" y="1721"/>
                      <a:pt x="1007" y="1686"/>
                    </a:cubicBezTo>
                    <a:cubicBezTo>
                      <a:pt x="1004" y="1672"/>
                      <a:pt x="1006" y="1660"/>
                      <a:pt x="1015" y="1647"/>
                    </a:cubicBezTo>
                    <a:cubicBezTo>
                      <a:pt x="1041" y="1610"/>
                      <a:pt x="1064" y="1571"/>
                      <a:pt x="1072" y="1525"/>
                    </a:cubicBezTo>
                    <a:cubicBezTo>
                      <a:pt x="1080" y="1481"/>
                      <a:pt x="1059" y="1445"/>
                      <a:pt x="1016" y="1432"/>
                    </a:cubicBezTo>
                    <a:cubicBezTo>
                      <a:pt x="983" y="1421"/>
                      <a:pt x="948" y="1420"/>
                      <a:pt x="914" y="1428"/>
                    </a:cubicBezTo>
                    <a:cubicBezTo>
                      <a:pt x="856" y="1443"/>
                      <a:pt x="830" y="1483"/>
                      <a:pt x="849" y="1539"/>
                    </a:cubicBezTo>
                    <a:cubicBezTo>
                      <a:pt x="862" y="1578"/>
                      <a:pt x="885" y="1614"/>
                      <a:pt x="903" y="1652"/>
                    </a:cubicBezTo>
                    <a:cubicBezTo>
                      <a:pt x="907" y="1661"/>
                      <a:pt x="911" y="1672"/>
                      <a:pt x="909" y="1681"/>
                    </a:cubicBezTo>
                    <a:cubicBezTo>
                      <a:pt x="885" y="1796"/>
                      <a:pt x="860" y="1911"/>
                      <a:pt x="835" y="2027"/>
                    </a:cubicBezTo>
                    <a:cubicBezTo>
                      <a:pt x="833" y="2038"/>
                      <a:pt x="830" y="2043"/>
                      <a:pt x="817" y="2043"/>
                    </a:cubicBezTo>
                    <a:cubicBezTo>
                      <a:pt x="549" y="2043"/>
                      <a:pt x="281" y="2043"/>
                      <a:pt x="13" y="2043"/>
                    </a:cubicBezTo>
                    <a:cubicBezTo>
                      <a:pt x="10" y="2043"/>
                      <a:pt x="6" y="2043"/>
                      <a:pt x="2" y="2042"/>
                    </a:cubicBezTo>
                    <a:cubicBezTo>
                      <a:pt x="1" y="2035"/>
                      <a:pt x="1" y="2029"/>
                      <a:pt x="1" y="2022"/>
                    </a:cubicBezTo>
                    <a:cubicBezTo>
                      <a:pt x="1" y="1942"/>
                      <a:pt x="1" y="1861"/>
                      <a:pt x="0" y="1780"/>
                    </a:cubicBezTo>
                    <a:cubicBezTo>
                      <a:pt x="0" y="1714"/>
                      <a:pt x="26" y="1661"/>
                      <a:pt x="78" y="1619"/>
                    </a:cubicBezTo>
                    <a:cubicBezTo>
                      <a:pt x="248" y="1483"/>
                      <a:pt x="431" y="1364"/>
                      <a:pt x="626" y="1267"/>
                    </a:cubicBezTo>
                    <a:cubicBezTo>
                      <a:pt x="640" y="1259"/>
                      <a:pt x="647" y="1250"/>
                      <a:pt x="646" y="1234"/>
                    </a:cubicBezTo>
                    <a:cubicBezTo>
                      <a:pt x="645" y="1226"/>
                      <a:pt x="645" y="1218"/>
                      <a:pt x="646" y="1210"/>
                    </a:cubicBezTo>
                    <a:cubicBezTo>
                      <a:pt x="649" y="1151"/>
                      <a:pt x="644" y="1095"/>
                      <a:pt x="616" y="1040"/>
                    </a:cubicBezTo>
                    <a:cubicBezTo>
                      <a:pt x="598" y="1006"/>
                      <a:pt x="593" y="965"/>
                      <a:pt x="582" y="928"/>
                    </a:cubicBezTo>
                    <a:cubicBezTo>
                      <a:pt x="581" y="923"/>
                      <a:pt x="577" y="918"/>
                      <a:pt x="574" y="914"/>
                    </a:cubicBezTo>
                    <a:cubicBezTo>
                      <a:pt x="562" y="902"/>
                      <a:pt x="547" y="892"/>
                      <a:pt x="540" y="878"/>
                    </a:cubicBezTo>
                    <a:cubicBezTo>
                      <a:pt x="506" y="815"/>
                      <a:pt x="487" y="748"/>
                      <a:pt x="483" y="676"/>
                    </a:cubicBezTo>
                    <a:cubicBezTo>
                      <a:pt x="483" y="673"/>
                      <a:pt x="483" y="670"/>
                      <a:pt x="483" y="666"/>
                    </a:cubicBezTo>
                    <a:cubicBezTo>
                      <a:pt x="486" y="627"/>
                      <a:pt x="499" y="612"/>
                      <a:pt x="536" y="605"/>
                    </a:cubicBezTo>
                    <a:cubicBezTo>
                      <a:pt x="530" y="569"/>
                      <a:pt x="521" y="534"/>
                      <a:pt x="519" y="499"/>
                    </a:cubicBezTo>
                    <a:cubicBezTo>
                      <a:pt x="512" y="402"/>
                      <a:pt x="543" y="316"/>
                      <a:pt x="599" y="239"/>
                    </a:cubicBezTo>
                    <a:cubicBezTo>
                      <a:pt x="667" y="144"/>
                      <a:pt x="755" y="74"/>
                      <a:pt x="868" y="43"/>
                    </a:cubicBezTo>
                    <a:cubicBezTo>
                      <a:pt x="1023" y="0"/>
                      <a:pt x="1161" y="31"/>
                      <a:pt x="1274" y="150"/>
                    </a:cubicBezTo>
                    <a:cubicBezTo>
                      <a:pt x="1292" y="168"/>
                      <a:pt x="1308" y="184"/>
                      <a:pt x="1332" y="194"/>
                    </a:cubicBezTo>
                    <a:cubicBezTo>
                      <a:pt x="1387" y="218"/>
                      <a:pt x="1412" y="268"/>
                      <a:pt x="1426" y="324"/>
                    </a:cubicBezTo>
                    <a:cubicBezTo>
                      <a:pt x="1446" y="406"/>
                      <a:pt x="1441" y="489"/>
                      <a:pt x="1428" y="572"/>
                    </a:cubicBezTo>
                    <a:cubicBezTo>
                      <a:pt x="1427" y="582"/>
                      <a:pt x="1425" y="593"/>
                      <a:pt x="1423" y="603"/>
                    </a:cubicBezTo>
                    <a:cubicBezTo>
                      <a:pt x="1419" y="621"/>
                      <a:pt x="1415" y="636"/>
                      <a:pt x="1435" y="652"/>
                    </a:cubicBezTo>
                    <a:cubicBezTo>
                      <a:pt x="1455" y="668"/>
                      <a:pt x="1453" y="697"/>
                      <a:pt x="1449" y="721"/>
                    </a:cubicBezTo>
                    <a:cubicBezTo>
                      <a:pt x="1440" y="783"/>
                      <a:pt x="1422" y="842"/>
                      <a:pt x="1394" y="898"/>
                    </a:cubicBezTo>
                    <a:cubicBezTo>
                      <a:pt x="1389" y="907"/>
                      <a:pt x="1382" y="916"/>
                      <a:pt x="1376" y="924"/>
                    </a:cubicBezTo>
                    <a:cubicBezTo>
                      <a:pt x="1364" y="937"/>
                      <a:pt x="1350" y="943"/>
                      <a:pt x="1332" y="935"/>
                    </a:cubicBezTo>
                    <a:cubicBezTo>
                      <a:pt x="1324" y="964"/>
                      <a:pt x="1319" y="994"/>
                      <a:pt x="1307" y="1021"/>
                    </a:cubicBezTo>
                    <a:cubicBezTo>
                      <a:pt x="1289" y="1066"/>
                      <a:pt x="1283" y="1112"/>
                      <a:pt x="1285" y="1160"/>
                    </a:cubicBezTo>
                    <a:cubicBezTo>
                      <a:pt x="1287" y="1184"/>
                      <a:pt x="1287" y="1209"/>
                      <a:pt x="1285" y="1234"/>
                    </a:cubicBezTo>
                    <a:cubicBezTo>
                      <a:pt x="1285" y="1251"/>
                      <a:pt x="1291" y="1260"/>
                      <a:pt x="1306" y="1267"/>
                    </a:cubicBezTo>
                    <a:cubicBezTo>
                      <a:pt x="1493" y="1361"/>
                      <a:pt x="1668" y="1474"/>
                      <a:pt x="1833" y="1603"/>
                    </a:cubicBezTo>
                    <a:cubicBezTo>
                      <a:pt x="1890" y="1647"/>
                      <a:pt x="1919" y="1705"/>
                      <a:pt x="1920" y="1777"/>
                    </a:cubicBezTo>
                    <a:cubicBezTo>
                      <a:pt x="1922" y="1862"/>
                      <a:pt x="1921" y="1948"/>
                      <a:pt x="1921" y="2034"/>
                    </a:cubicBezTo>
                    <a:cubicBezTo>
                      <a:pt x="1921" y="2036"/>
                      <a:pt x="1920" y="2038"/>
                      <a:pt x="1919" y="20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50">
                <a:extLst>
                  <a:ext uri="{FF2B5EF4-FFF2-40B4-BE49-F238E27FC236}">
                    <a16:creationId xmlns:a16="http://schemas.microsoft.com/office/drawing/2014/main" id="{01D96AF9-19AD-4E6D-9D99-AF155067B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1" y="287"/>
                <a:ext cx="1495" cy="3746"/>
              </a:xfrm>
              <a:custGeom>
                <a:avLst/>
                <a:gdLst>
                  <a:gd name="T0" fmla="*/ 486 w 896"/>
                  <a:gd name="T1" fmla="*/ 1195 h 2248"/>
                  <a:gd name="T2" fmla="*/ 460 w 896"/>
                  <a:gd name="T3" fmla="*/ 1195 h 2248"/>
                  <a:gd name="T4" fmla="*/ 88 w 896"/>
                  <a:gd name="T5" fmla="*/ 1195 h 2248"/>
                  <a:gd name="T6" fmla="*/ 9 w 896"/>
                  <a:gd name="T7" fmla="*/ 1139 h 2248"/>
                  <a:gd name="T8" fmla="*/ 73 w 896"/>
                  <a:gd name="T9" fmla="*/ 1053 h 2248"/>
                  <a:gd name="T10" fmla="*/ 95 w 896"/>
                  <a:gd name="T11" fmla="*/ 1053 h 2248"/>
                  <a:gd name="T12" fmla="*/ 461 w 896"/>
                  <a:gd name="T13" fmla="*/ 1053 h 2248"/>
                  <a:gd name="T14" fmla="*/ 486 w 896"/>
                  <a:gd name="T15" fmla="*/ 1053 h 2248"/>
                  <a:gd name="T16" fmla="*/ 486 w 896"/>
                  <a:gd name="T17" fmla="*/ 1027 h 2248"/>
                  <a:gd name="T18" fmla="*/ 486 w 896"/>
                  <a:gd name="T19" fmla="*/ 85 h 2248"/>
                  <a:gd name="T20" fmla="*/ 571 w 896"/>
                  <a:gd name="T21" fmla="*/ 0 h 2248"/>
                  <a:gd name="T22" fmla="*/ 875 w 896"/>
                  <a:gd name="T23" fmla="*/ 0 h 2248"/>
                  <a:gd name="T24" fmla="*/ 896 w 896"/>
                  <a:gd name="T25" fmla="*/ 0 h 2248"/>
                  <a:gd name="T26" fmla="*/ 896 w 896"/>
                  <a:gd name="T27" fmla="*/ 140 h 2248"/>
                  <a:gd name="T28" fmla="*/ 628 w 896"/>
                  <a:gd name="T29" fmla="*/ 140 h 2248"/>
                  <a:gd name="T30" fmla="*/ 628 w 896"/>
                  <a:gd name="T31" fmla="*/ 1052 h 2248"/>
                  <a:gd name="T32" fmla="*/ 896 w 896"/>
                  <a:gd name="T33" fmla="*/ 1052 h 2248"/>
                  <a:gd name="T34" fmla="*/ 896 w 896"/>
                  <a:gd name="T35" fmla="*/ 1195 h 2248"/>
                  <a:gd name="T36" fmla="*/ 628 w 896"/>
                  <a:gd name="T37" fmla="*/ 1195 h 2248"/>
                  <a:gd name="T38" fmla="*/ 628 w 896"/>
                  <a:gd name="T39" fmla="*/ 2107 h 2248"/>
                  <a:gd name="T40" fmla="*/ 896 w 896"/>
                  <a:gd name="T41" fmla="*/ 2107 h 2248"/>
                  <a:gd name="T42" fmla="*/ 896 w 896"/>
                  <a:gd name="T43" fmla="*/ 2248 h 2248"/>
                  <a:gd name="T44" fmla="*/ 878 w 896"/>
                  <a:gd name="T45" fmla="*/ 2248 h 2248"/>
                  <a:gd name="T46" fmla="*/ 568 w 896"/>
                  <a:gd name="T47" fmla="*/ 2248 h 2248"/>
                  <a:gd name="T48" fmla="*/ 486 w 896"/>
                  <a:gd name="T49" fmla="*/ 2166 h 2248"/>
                  <a:gd name="T50" fmla="*/ 486 w 896"/>
                  <a:gd name="T51" fmla="*/ 1222 h 2248"/>
                  <a:gd name="T52" fmla="*/ 486 w 896"/>
                  <a:gd name="T53" fmla="*/ 1195 h 2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96" h="2248">
                    <a:moveTo>
                      <a:pt x="486" y="1195"/>
                    </a:moveTo>
                    <a:cubicBezTo>
                      <a:pt x="475" y="1195"/>
                      <a:pt x="467" y="1195"/>
                      <a:pt x="460" y="1195"/>
                    </a:cubicBezTo>
                    <a:cubicBezTo>
                      <a:pt x="336" y="1195"/>
                      <a:pt x="212" y="1195"/>
                      <a:pt x="88" y="1195"/>
                    </a:cubicBezTo>
                    <a:cubicBezTo>
                      <a:pt x="44" y="1195"/>
                      <a:pt x="16" y="1175"/>
                      <a:pt x="9" y="1139"/>
                    </a:cubicBezTo>
                    <a:cubicBezTo>
                      <a:pt x="0" y="1095"/>
                      <a:pt x="28" y="1057"/>
                      <a:pt x="73" y="1053"/>
                    </a:cubicBezTo>
                    <a:cubicBezTo>
                      <a:pt x="80" y="1052"/>
                      <a:pt x="87" y="1053"/>
                      <a:pt x="95" y="1053"/>
                    </a:cubicBezTo>
                    <a:cubicBezTo>
                      <a:pt x="217" y="1053"/>
                      <a:pt x="339" y="1053"/>
                      <a:pt x="461" y="1053"/>
                    </a:cubicBezTo>
                    <a:cubicBezTo>
                      <a:pt x="468" y="1053"/>
                      <a:pt x="476" y="1053"/>
                      <a:pt x="486" y="1053"/>
                    </a:cubicBezTo>
                    <a:cubicBezTo>
                      <a:pt x="486" y="1043"/>
                      <a:pt x="486" y="1035"/>
                      <a:pt x="486" y="1027"/>
                    </a:cubicBezTo>
                    <a:cubicBezTo>
                      <a:pt x="486" y="713"/>
                      <a:pt x="486" y="399"/>
                      <a:pt x="486" y="85"/>
                    </a:cubicBezTo>
                    <a:cubicBezTo>
                      <a:pt x="486" y="25"/>
                      <a:pt x="511" y="0"/>
                      <a:pt x="571" y="0"/>
                    </a:cubicBezTo>
                    <a:cubicBezTo>
                      <a:pt x="672" y="0"/>
                      <a:pt x="773" y="0"/>
                      <a:pt x="875" y="0"/>
                    </a:cubicBezTo>
                    <a:cubicBezTo>
                      <a:pt x="882" y="0"/>
                      <a:pt x="889" y="0"/>
                      <a:pt x="896" y="0"/>
                    </a:cubicBezTo>
                    <a:cubicBezTo>
                      <a:pt x="896" y="47"/>
                      <a:pt x="896" y="93"/>
                      <a:pt x="896" y="140"/>
                    </a:cubicBezTo>
                    <a:cubicBezTo>
                      <a:pt x="808" y="140"/>
                      <a:pt x="719" y="140"/>
                      <a:pt x="628" y="140"/>
                    </a:cubicBezTo>
                    <a:cubicBezTo>
                      <a:pt x="628" y="445"/>
                      <a:pt x="628" y="748"/>
                      <a:pt x="628" y="1052"/>
                    </a:cubicBezTo>
                    <a:cubicBezTo>
                      <a:pt x="718" y="1052"/>
                      <a:pt x="807" y="1052"/>
                      <a:pt x="896" y="1052"/>
                    </a:cubicBezTo>
                    <a:cubicBezTo>
                      <a:pt x="896" y="1100"/>
                      <a:pt x="896" y="1147"/>
                      <a:pt x="896" y="1195"/>
                    </a:cubicBezTo>
                    <a:cubicBezTo>
                      <a:pt x="808" y="1195"/>
                      <a:pt x="719" y="1195"/>
                      <a:pt x="628" y="1195"/>
                    </a:cubicBezTo>
                    <a:cubicBezTo>
                      <a:pt x="628" y="1499"/>
                      <a:pt x="628" y="1802"/>
                      <a:pt x="628" y="2107"/>
                    </a:cubicBezTo>
                    <a:cubicBezTo>
                      <a:pt x="718" y="2107"/>
                      <a:pt x="807" y="2107"/>
                      <a:pt x="896" y="2107"/>
                    </a:cubicBezTo>
                    <a:cubicBezTo>
                      <a:pt x="896" y="2154"/>
                      <a:pt x="896" y="2200"/>
                      <a:pt x="896" y="2248"/>
                    </a:cubicBezTo>
                    <a:cubicBezTo>
                      <a:pt x="891" y="2248"/>
                      <a:pt x="885" y="2248"/>
                      <a:pt x="878" y="2248"/>
                    </a:cubicBezTo>
                    <a:cubicBezTo>
                      <a:pt x="775" y="2248"/>
                      <a:pt x="671" y="2248"/>
                      <a:pt x="568" y="2248"/>
                    </a:cubicBezTo>
                    <a:cubicBezTo>
                      <a:pt x="512" y="2248"/>
                      <a:pt x="486" y="2222"/>
                      <a:pt x="486" y="2166"/>
                    </a:cubicBezTo>
                    <a:cubicBezTo>
                      <a:pt x="486" y="1851"/>
                      <a:pt x="486" y="1537"/>
                      <a:pt x="486" y="1222"/>
                    </a:cubicBezTo>
                    <a:cubicBezTo>
                      <a:pt x="486" y="1214"/>
                      <a:pt x="486" y="1206"/>
                      <a:pt x="486" y="11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51">
                <a:extLst>
                  <a:ext uri="{FF2B5EF4-FFF2-40B4-BE49-F238E27FC236}">
                    <a16:creationId xmlns:a16="http://schemas.microsoft.com/office/drawing/2014/main" id="{8B1A4F8C-E13D-47DB-8ECB-28DAC2662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9" y="0"/>
                <a:ext cx="806" cy="808"/>
              </a:xfrm>
              <a:custGeom>
                <a:avLst/>
                <a:gdLst>
                  <a:gd name="T0" fmla="*/ 483 w 483"/>
                  <a:gd name="T1" fmla="*/ 244 h 485"/>
                  <a:gd name="T2" fmla="*/ 241 w 483"/>
                  <a:gd name="T3" fmla="*/ 485 h 485"/>
                  <a:gd name="T4" fmla="*/ 0 w 483"/>
                  <a:gd name="T5" fmla="*/ 242 h 485"/>
                  <a:gd name="T6" fmla="*/ 242 w 483"/>
                  <a:gd name="T7" fmla="*/ 1 h 485"/>
                  <a:gd name="T8" fmla="*/ 483 w 483"/>
                  <a:gd name="T9" fmla="*/ 244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" h="485">
                    <a:moveTo>
                      <a:pt x="483" y="244"/>
                    </a:moveTo>
                    <a:cubicBezTo>
                      <a:pt x="483" y="377"/>
                      <a:pt x="374" y="485"/>
                      <a:pt x="241" y="485"/>
                    </a:cubicBezTo>
                    <a:cubicBezTo>
                      <a:pt x="105" y="484"/>
                      <a:pt x="0" y="378"/>
                      <a:pt x="0" y="242"/>
                    </a:cubicBezTo>
                    <a:cubicBezTo>
                      <a:pt x="0" y="109"/>
                      <a:pt x="110" y="0"/>
                      <a:pt x="242" y="1"/>
                    </a:cubicBezTo>
                    <a:cubicBezTo>
                      <a:pt x="378" y="1"/>
                      <a:pt x="483" y="108"/>
                      <a:pt x="483" y="2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52">
                <a:extLst>
                  <a:ext uri="{FF2B5EF4-FFF2-40B4-BE49-F238E27FC236}">
                    <a16:creationId xmlns:a16="http://schemas.microsoft.com/office/drawing/2014/main" id="{6FD3D180-1451-4A4F-AABC-146B3AE05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4" y="3508"/>
                <a:ext cx="816" cy="815"/>
              </a:xfrm>
              <a:custGeom>
                <a:avLst/>
                <a:gdLst>
                  <a:gd name="T0" fmla="*/ 3 w 489"/>
                  <a:gd name="T1" fmla="*/ 245 h 489"/>
                  <a:gd name="T2" fmla="*/ 239 w 489"/>
                  <a:gd name="T3" fmla="*/ 3 h 489"/>
                  <a:gd name="T4" fmla="*/ 486 w 489"/>
                  <a:gd name="T5" fmla="*/ 242 h 489"/>
                  <a:gd name="T6" fmla="*/ 249 w 489"/>
                  <a:gd name="T7" fmla="*/ 486 h 489"/>
                  <a:gd name="T8" fmla="*/ 3 w 489"/>
                  <a:gd name="T9" fmla="*/ 245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9" h="489">
                    <a:moveTo>
                      <a:pt x="3" y="245"/>
                    </a:moveTo>
                    <a:cubicBezTo>
                      <a:pt x="0" y="116"/>
                      <a:pt x="108" y="5"/>
                      <a:pt x="239" y="3"/>
                    </a:cubicBezTo>
                    <a:cubicBezTo>
                      <a:pt x="375" y="0"/>
                      <a:pt x="483" y="105"/>
                      <a:pt x="486" y="242"/>
                    </a:cubicBezTo>
                    <a:cubicBezTo>
                      <a:pt x="489" y="372"/>
                      <a:pt x="381" y="483"/>
                      <a:pt x="249" y="486"/>
                    </a:cubicBezTo>
                    <a:cubicBezTo>
                      <a:pt x="115" y="489"/>
                      <a:pt x="6" y="382"/>
                      <a:pt x="3" y="2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53">
                <a:extLst>
                  <a:ext uri="{FF2B5EF4-FFF2-40B4-BE49-F238E27FC236}">
                    <a16:creationId xmlns:a16="http://schemas.microsoft.com/office/drawing/2014/main" id="{FA96BD52-B1FA-42B8-80B9-FFCE1C8E16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99" y="1757"/>
                <a:ext cx="806" cy="806"/>
              </a:xfrm>
              <a:custGeom>
                <a:avLst/>
                <a:gdLst>
                  <a:gd name="T0" fmla="*/ 242 w 483"/>
                  <a:gd name="T1" fmla="*/ 0 h 484"/>
                  <a:gd name="T2" fmla="*/ 483 w 483"/>
                  <a:gd name="T3" fmla="*/ 244 h 484"/>
                  <a:gd name="T4" fmla="*/ 242 w 483"/>
                  <a:gd name="T5" fmla="*/ 484 h 484"/>
                  <a:gd name="T6" fmla="*/ 0 w 483"/>
                  <a:gd name="T7" fmla="*/ 239 h 484"/>
                  <a:gd name="T8" fmla="*/ 242 w 483"/>
                  <a:gd name="T9" fmla="*/ 0 h 484"/>
                  <a:gd name="T10" fmla="*/ 362 w 483"/>
                  <a:gd name="T11" fmla="*/ 244 h 484"/>
                  <a:gd name="T12" fmla="*/ 248 w 483"/>
                  <a:gd name="T13" fmla="*/ 126 h 484"/>
                  <a:gd name="T14" fmla="*/ 131 w 483"/>
                  <a:gd name="T15" fmla="*/ 240 h 484"/>
                  <a:gd name="T16" fmla="*/ 245 w 483"/>
                  <a:gd name="T17" fmla="*/ 358 h 484"/>
                  <a:gd name="T18" fmla="*/ 362 w 483"/>
                  <a:gd name="T19" fmla="*/ 24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3" h="484">
                    <a:moveTo>
                      <a:pt x="242" y="0"/>
                    </a:moveTo>
                    <a:cubicBezTo>
                      <a:pt x="376" y="0"/>
                      <a:pt x="483" y="109"/>
                      <a:pt x="483" y="244"/>
                    </a:cubicBezTo>
                    <a:cubicBezTo>
                      <a:pt x="483" y="376"/>
                      <a:pt x="375" y="483"/>
                      <a:pt x="242" y="484"/>
                    </a:cubicBezTo>
                    <a:cubicBezTo>
                      <a:pt x="108" y="484"/>
                      <a:pt x="0" y="375"/>
                      <a:pt x="0" y="239"/>
                    </a:cubicBezTo>
                    <a:cubicBezTo>
                      <a:pt x="0" y="108"/>
                      <a:pt x="109" y="0"/>
                      <a:pt x="242" y="0"/>
                    </a:cubicBezTo>
                    <a:close/>
                    <a:moveTo>
                      <a:pt x="362" y="244"/>
                    </a:moveTo>
                    <a:cubicBezTo>
                      <a:pt x="363" y="177"/>
                      <a:pt x="313" y="126"/>
                      <a:pt x="248" y="126"/>
                    </a:cubicBezTo>
                    <a:cubicBezTo>
                      <a:pt x="183" y="126"/>
                      <a:pt x="130" y="176"/>
                      <a:pt x="131" y="240"/>
                    </a:cubicBezTo>
                    <a:cubicBezTo>
                      <a:pt x="131" y="307"/>
                      <a:pt x="180" y="357"/>
                      <a:pt x="245" y="358"/>
                    </a:cubicBezTo>
                    <a:cubicBezTo>
                      <a:pt x="308" y="358"/>
                      <a:pt x="362" y="306"/>
                      <a:pt x="362" y="2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6" name="Picture 7" descr="C:\Users\A067726\AppData\Local\Microsoft\Windows\Temporary Internet Files\Content.IE5\MVM9P6P5\icons-1831923_640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1" y="2743592"/>
              <a:ext cx="548397" cy="604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9137" y="4752925"/>
              <a:ext cx="421868" cy="427456"/>
            </a:xfrm>
            <a:prstGeom prst="rect">
              <a:avLst/>
            </a:prstGeom>
          </p:spPr>
        </p:pic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8D20325B-CDD8-4D10-9F77-5437FB5BC4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9137" y="3829809"/>
              <a:ext cx="462561" cy="532797"/>
            </a:xfrm>
            <a:custGeom>
              <a:avLst/>
              <a:gdLst>
                <a:gd name="T0" fmla="*/ 177 w 185"/>
                <a:gd name="T1" fmla="*/ 9 h 188"/>
                <a:gd name="T2" fmla="*/ 146 w 185"/>
                <a:gd name="T3" fmla="*/ 9 h 188"/>
                <a:gd name="T4" fmla="*/ 143 w 185"/>
                <a:gd name="T5" fmla="*/ 37 h 188"/>
                <a:gd name="T6" fmla="*/ 117 w 185"/>
                <a:gd name="T7" fmla="*/ 63 h 188"/>
                <a:gd name="T8" fmla="*/ 101 w 185"/>
                <a:gd name="T9" fmla="*/ 58 h 188"/>
                <a:gd name="T10" fmla="*/ 83 w 185"/>
                <a:gd name="T11" fmla="*/ 64 h 188"/>
                <a:gd name="T12" fmla="*/ 65 w 185"/>
                <a:gd name="T13" fmla="*/ 46 h 188"/>
                <a:gd name="T14" fmla="*/ 62 w 185"/>
                <a:gd name="T15" fmla="*/ 25 h 188"/>
                <a:gd name="T16" fmla="*/ 38 w 185"/>
                <a:gd name="T17" fmla="*/ 25 h 188"/>
                <a:gd name="T18" fmla="*/ 38 w 185"/>
                <a:gd name="T19" fmla="*/ 49 h 188"/>
                <a:gd name="T20" fmla="*/ 59 w 185"/>
                <a:gd name="T21" fmla="*/ 51 h 188"/>
                <a:gd name="T22" fmla="*/ 77 w 185"/>
                <a:gd name="T23" fmla="*/ 70 h 188"/>
                <a:gd name="T24" fmla="*/ 72 w 185"/>
                <a:gd name="T25" fmla="*/ 83 h 188"/>
                <a:gd name="T26" fmla="*/ 44 w 185"/>
                <a:gd name="T27" fmla="*/ 83 h 188"/>
                <a:gd name="T28" fmla="*/ 22 w 185"/>
                <a:gd name="T29" fmla="*/ 65 h 188"/>
                <a:gd name="T30" fmla="*/ 0 w 185"/>
                <a:gd name="T31" fmla="*/ 87 h 188"/>
                <a:gd name="T32" fmla="*/ 22 w 185"/>
                <a:gd name="T33" fmla="*/ 109 h 188"/>
                <a:gd name="T34" fmla="*/ 44 w 185"/>
                <a:gd name="T35" fmla="*/ 92 h 188"/>
                <a:gd name="T36" fmla="*/ 73 w 185"/>
                <a:gd name="T37" fmla="*/ 92 h 188"/>
                <a:gd name="T38" fmla="*/ 97 w 185"/>
                <a:gd name="T39" fmla="*/ 115 h 188"/>
                <a:gd name="T40" fmla="*/ 97 w 185"/>
                <a:gd name="T41" fmla="*/ 145 h 188"/>
                <a:gd name="T42" fmla="*/ 79 w 185"/>
                <a:gd name="T43" fmla="*/ 166 h 188"/>
                <a:gd name="T44" fmla="*/ 101 w 185"/>
                <a:gd name="T45" fmla="*/ 188 h 188"/>
                <a:gd name="T46" fmla="*/ 123 w 185"/>
                <a:gd name="T47" fmla="*/ 166 h 188"/>
                <a:gd name="T48" fmla="*/ 105 w 185"/>
                <a:gd name="T49" fmla="*/ 145 h 188"/>
                <a:gd name="T50" fmla="*/ 105 w 185"/>
                <a:gd name="T51" fmla="*/ 115 h 188"/>
                <a:gd name="T52" fmla="*/ 129 w 185"/>
                <a:gd name="T53" fmla="*/ 87 h 188"/>
                <a:gd name="T54" fmla="*/ 123 w 185"/>
                <a:gd name="T55" fmla="*/ 69 h 188"/>
                <a:gd name="T56" fmla="*/ 149 w 185"/>
                <a:gd name="T57" fmla="*/ 43 h 188"/>
                <a:gd name="T58" fmla="*/ 177 w 185"/>
                <a:gd name="T59" fmla="*/ 40 h 188"/>
                <a:gd name="T60" fmla="*/ 177 w 185"/>
                <a:gd name="T61" fmla="*/ 9 h 188"/>
                <a:gd name="T62" fmla="*/ 101 w 185"/>
                <a:gd name="T63" fmla="*/ 107 h 188"/>
                <a:gd name="T64" fmla="*/ 81 w 185"/>
                <a:gd name="T65" fmla="*/ 87 h 188"/>
                <a:gd name="T66" fmla="*/ 101 w 185"/>
                <a:gd name="T67" fmla="*/ 67 h 188"/>
                <a:gd name="T68" fmla="*/ 121 w 185"/>
                <a:gd name="T69" fmla="*/ 87 h 188"/>
                <a:gd name="T70" fmla="*/ 101 w 185"/>
                <a:gd name="T71" fmla="*/ 10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5" h="188">
                  <a:moveTo>
                    <a:pt x="177" y="9"/>
                  </a:moveTo>
                  <a:cubicBezTo>
                    <a:pt x="168" y="0"/>
                    <a:pt x="154" y="0"/>
                    <a:pt x="146" y="9"/>
                  </a:cubicBezTo>
                  <a:cubicBezTo>
                    <a:pt x="138" y="16"/>
                    <a:pt x="137" y="28"/>
                    <a:pt x="143" y="3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2" y="60"/>
                    <a:pt x="107" y="58"/>
                    <a:pt x="101" y="58"/>
                  </a:cubicBezTo>
                  <a:cubicBezTo>
                    <a:pt x="94" y="58"/>
                    <a:pt x="88" y="60"/>
                    <a:pt x="83" y="64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9" y="39"/>
                    <a:pt x="68" y="30"/>
                    <a:pt x="62" y="25"/>
                  </a:cubicBezTo>
                  <a:cubicBezTo>
                    <a:pt x="56" y="18"/>
                    <a:pt x="45" y="18"/>
                    <a:pt x="38" y="25"/>
                  </a:cubicBezTo>
                  <a:cubicBezTo>
                    <a:pt x="32" y="31"/>
                    <a:pt x="32" y="42"/>
                    <a:pt x="38" y="49"/>
                  </a:cubicBezTo>
                  <a:cubicBezTo>
                    <a:pt x="44" y="55"/>
                    <a:pt x="52" y="55"/>
                    <a:pt x="59" y="51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5" y="74"/>
                    <a:pt x="73" y="78"/>
                    <a:pt x="72" y="83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2" y="73"/>
                    <a:pt x="33" y="65"/>
                    <a:pt x="22" y="65"/>
                  </a:cubicBezTo>
                  <a:cubicBezTo>
                    <a:pt x="10" y="65"/>
                    <a:pt x="0" y="75"/>
                    <a:pt x="0" y="87"/>
                  </a:cubicBezTo>
                  <a:cubicBezTo>
                    <a:pt x="0" y="99"/>
                    <a:pt x="10" y="109"/>
                    <a:pt x="22" y="109"/>
                  </a:cubicBezTo>
                  <a:cubicBezTo>
                    <a:pt x="33" y="109"/>
                    <a:pt x="42" y="102"/>
                    <a:pt x="44" y="92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5" y="104"/>
                    <a:pt x="84" y="113"/>
                    <a:pt x="97" y="115"/>
                  </a:cubicBezTo>
                  <a:cubicBezTo>
                    <a:pt x="97" y="145"/>
                    <a:pt x="97" y="145"/>
                    <a:pt x="97" y="145"/>
                  </a:cubicBezTo>
                  <a:cubicBezTo>
                    <a:pt x="86" y="147"/>
                    <a:pt x="79" y="156"/>
                    <a:pt x="79" y="166"/>
                  </a:cubicBezTo>
                  <a:cubicBezTo>
                    <a:pt x="79" y="179"/>
                    <a:pt x="88" y="188"/>
                    <a:pt x="101" y="188"/>
                  </a:cubicBezTo>
                  <a:cubicBezTo>
                    <a:pt x="113" y="188"/>
                    <a:pt x="123" y="179"/>
                    <a:pt x="123" y="166"/>
                  </a:cubicBezTo>
                  <a:cubicBezTo>
                    <a:pt x="123" y="156"/>
                    <a:pt x="115" y="147"/>
                    <a:pt x="105" y="145"/>
                  </a:cubicBezTo>
                  <a:cubicBezTo>
                    <a:pt x="105" y="115"/>
                    <a:pt x="105" y="115"/>
                    <a:pt x="105" y="115"/>
                  </a:cubicBezTo>
                  <a:cubicBezTo>
                    <a:pt x="119" y="113"/>
                    <a:pt x="129" y="101"/>
                    <a:pt x="129" y="87"/>
                  </a:cubicBezTo>
                  <a:cubicBezTo>
                    <a:pt x="129" y="80"/>
                    <a:pt x="127" y="74"/>
                    <a:pt x="123" y="69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58" y="48"/>
                    <a:pt x="169" y="47"/>
                    <a:pt x="177" y="40"/>
                  </a:cubicBezTo>
                  <a:cubicBezTo>
                    <a:pt x="185" y="31"/>
                    <a:pt x="185" y="17"/>
                    <a:pt x="177" y="9"/>
                  </a:cubicBezTo>
                  <a:close/>
                  <a:moveTo>
                    <a:pt x="101" y="107"/>
                  </a:moveTo>
                  <a:cubicBezTo>
                    <a:pt x="90" y="107"/>
                    <a:pt x="81" y="98"/>
                    <a:pt x="81" y="87"/>
                  </a:cubicBezTo>
                  <a:cubicBezTo>
                    <a:pt x="81" y="76"/>
                    <a:pt x="90" y="67"/>
                    <a:pt x="101" y="67"/>
                  </a:cubicBezTo>
                  <a:cubicBezTo>
                    <a:pt x="112" y="67"/>
                    <a:pt x="121" y="76"/>
                    <a:pt x="121" y="87"/>
                  </a:cubicBezTo>
                  <a:cubicBezTo>
                    <a:pt x="121" y="98"/>
                    <a:pt x="112" y="107"/>
                    <a:pt x="101" y="1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4" descr="Internet with solid fill">
            <a:extLst>
              <a:ext uri="{FF2B5EF4-FFF2-40B4-BE49-F238E27FC236}">
                <a16:creationId xmlns:a16="http://schemas.microsoft.com/office/drawing/2014/main" id="{9AEC981C-8513-696D-71D8-A0F3B692D5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195133" y="5488845"/>
            <a:ext cx="519013" cy="519013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FD4F86B-12FC-10F0-1BDF-04A2667033FB}"/>
              </a:ext>
            </a:extLst>
          </p:cNvPr>
          <p:cNvSpPr txBox="1">
            <a:spLocks/>
          </p:cNvSpPr>
          <p:nvPr/>
        </p:nvSpPr>
        <p:spPr>
          <a:xfrm>
            <a:off x="8836599" y="6521811"/>
            <a:ext cx="2743200" cy="2267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kern="1200" cap="all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350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›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7DC6EF8-7239-44B8-A009-F3DF16CC696E}" type="slidenum">
              <a:rPr lang="en-US" sz="900" smtClean="0"/>
              <a:pPr algn="r"/>
              <a:t>24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3225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02"/>
    </mc:Choice>
    <mc:Fallback xmlns="">
      <p:transition spd="slow" advTm="44802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125856"/>
            <a:ext cx="9296399" cy="1379132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2478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4"/>
    </mc:Choice>
    <mc:Fallback xmlns="">
      <p:transition spd="slow" advTm="1055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37">
            <a:extLst>
              <a:ext uri="{FF2B5EF4-FFF2-40B4-BE49-F238E27FC236}">
                <a16:creationId xmlns:a16="http://schemas.microsoft.com/office/drawing/2014/main" id="{7E21B720-C597-4FA5-9BFE-44DA0481C439}"/>
              </a:ext>
            </a:extLst>
          </p:cNvPr>
          <p:cNvSpPr/>
          <p:nvPr/>
        </p:nvSpPr>
        <p:spPr>
          <a:xfrm>
            <a:off x="2136947" y="1691337"/>
            <a:ext cx="7927557" cy="4496103"/>
          </a:xfrm>
          <a:prstGeom prst="roundRect">
            <a:avLst>
              <a:gd name="adj" fmla="val 273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b" anchorCtr="0"/>
          <a:lstStyle/>
          <a:p>
            <a:pPr lvl="1">
              <a:spcBef>
                <a:spcPts val="300"/>
              </a:spcBef>
              <a:spcAft>
                <a:spcPts val="600"/>
              </a:spcAft>
            </a:pPr>
            <a:endParaRPr lang="en-US" sz="1600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822D76-E10D-A641-8B9F-75866E3A1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267" y="444313"/>
            <a:ext cx="11506201" cy="380588"/>
          </a:xfrm>
        </p:spPr>
        <p:txBody>
          <a:bodyPr>
            <a:noAutofit/>
          </a:bodyPr>
          <a:lstStyle/>
          <a:p>
            <a:r>
              <a:rPr lang="en-US" b="1">
                <a:latin typeface="+mj-lt"/>
              </a:rPr>
              <a:t>What’s new for 2026?  -  UC Blue &amp; Gold Benefits</a:t>
            </a:r>
          </a:p>
        </p:txBody>
      </p:sp>
      <p:sp>
        <p:nvSpPr>
          <p:cNvPr id="30" name="Rectangle: Rounded Corners 38">
            <a:extLst>
              <a:ext uri="{FF2B5EF4-FFF2-40B4-BE49-F238E27FC236}">
                <a16:creationId xmlns:a16="http://schemas.microsoft.com/office/drawing/2014/main" id="{404F8DF3-39BF-448D-8D5A-D275BE065B78}"/>
              </a:ext>
            </a:extLst>
          </p:cNvPr>
          <p:cNvSpPr/>
          <p:nvPr/>
        </p:nvSpPr>
        <p:spPr>
          <a:xfrm>
            <a:off x="2136947" y="1066800"/>
            <a:ext cx="7927558" cy="564699"/>
          </a:xfrm>
          <a:prstGeom prst="roundRect">
            <a:avLst>
              <a:gd name="adj" fmla="val 23217"/>
            </a:avLst>
          </a:prstGeom>
          <a:solidFill>
            <a:srgbClr val="CB177D"/>
          </a:solidFill>
          <a:ln>
            <a:solidFill>
              <a:srgbClr val="CB1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b" anchorCtr="0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What’s Changing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5694CF2-A137-4863-8D6E-BC47D868BCC2}"/>
              </a:ext>
            </a:extLst>
          </p:cNvPr>
          <p:cNvSpPr/>
          <p:nvPr/>
        </p:nvSpPr>
        <p:spPr>
          <a:xfrm>
            <a:off x="3511012" y="3619342"/>
            <a:ext cx="6123670" cy="47065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endParaRPr lang="en-US" sz="1600">
              <a:solidFill>
                <a:schemeClr val="tx2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4A3307A-D312-4484-9B86-6EFF4191DFB1}"/>
              </a:ext>
            </a:extLst>
          </p:cNvPr>
          <p:cNvCxnSpPr>
            <a:cxnSpLocks/>
          </p:cNvCxnSpPr>
          <p:nvPr/>
        </p:nvCxnSpPr>
        <p:spPr>
          <a:xfrm>
            <a:off x="2337717" y="2518012"/>
            <a:ext cx="7481459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374635BD-0DF6-4302-A498-03D6F84479BE}"/>
              </a:ext>
            </a:extLst>
          </p:cNvPr>
          <p:cNvSpPr/>
          <p:nvPr/>
        </p:nvSpPr>
        <p:spPr>
          <a:xfrm>
            <a:off x="3609130" y="4524940"/>
            <a:ext cx="5664869" cy="12218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21E78EE-6042-46C1-B070-1B7DFFB7F2D4}"/>
              </a:ext>
            </a:extLst>
          </p:cNvPr>
          <p:cNvSpPr/>
          <p:nvPr/>
        </p:nvSpPr>
        <p:spPr>
          <a:xfrm>
            <a:off x="3618655" y="2225311"/>
            <a:ext cx="5746128" cy="47065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8207" y="2654934"/>
            <a:ext cx="65560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rgbClr val="333333"/>
                </a:solidFill>
              </a:rPr>
              <a:t>Enhanced Infertility Coverage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333333"/>
                </a:solidFill>
              </a:rPr>
              <a:t>Infertility services will be covered at plan-specific cost share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333333"/>
                </a:solidFill>
              </a:rPr>
              <a:t>IVF, ZIFT, and GIFT: Three completed oocyte retrievals per lifetime and unlimited transfers per 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333333"/>
                </a:solidFill>
              </a:rPr>
              <a:t>Infertility drugs covered at plan-specific cost share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333333"/>
                </a:solidFill>
              </a:rPr>
              <a:t>Infertility services and drugs will apply to out-of-pocket maximum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srgbClr val="333333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3B2F37-1F59-6A43-4A1C-44525D0BD274}"/>
              </a:ext>
            </a:extLst>
          </p:cNvPr>
          <p:cNvSpPr/>
          <p:nvPr/>
        </p:nvSpPr>
        <p:spPr>
          <a:xfrm>
            <a:off x="3324600" y="1811912"/>
            <a:ext cx="6428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tx2"/>
                </a:solidFill>
              </a:rPr>
              <a:t>Find a Provider (FAP) Tool available 9/25/2025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The new tool replaces Provider Search </a:t>
            </a:r>
          </a:p>
        </p:txBody>
      </p:sp>
      <p:pic>
        <p:nvPicPr>
          <p:cNvPr id="5" name="Picture 8" descr="Stethoscope with solid fill">
            <a:extLst>
              <a:ext uri="{FF2B5EF4-FFF2-40B4-BE49-F238E27FC236}">
                <a16:creationId xmlns:a16="http://schemas.microsoft.com/office/drawing/2014/main" id="{86B0BF3F-31D4-C32E-C0F8-78EC10CF7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673514" y="1811912"/>
            <a:ext cx="614513" cy="614513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1E8189B2-614B-BED6-7873-A79C42461709}"/>
              </a:ext>
            </a:extLst>
          </p:cNvPr>
          <p:cNvSpPr txBox="1">
            <a:spLocks/>
          </p:cNvSpPr>
          <p:nvPr/>
        </p:nvSpPr>
        <p:spPr>
          <a:xfrm>
            <a:off x="2303157" y="6531504"/>
            <a:ext cx="4114800" cy="2270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2"/>
                </a:solidFill>
              </a:rPr>
              <a:t>Confidential and Proprietary Information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07A664B1-6F9E-5E47-8ABE-9EEAF460AE27}"/>
              </a:ext>
            </a:extLst>
          </p:cNvPr>
          <p:cNvSpPr txBox="1">
            <a:spLocks/>
          </p:cNvSpPr>
          <p:nvPr/>
        </p:nvSpPr>
        <p:spPr>
          <a:xfrm>
            <a:off x="8836599" y="6521811"/>
            <a:ext cx="2743200" cy="2267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kern="1200" cap="all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350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›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7DC6EF8-7239-44B8-A009-F3DF16CC696E}" type="slidenum">
              <a:rPr lang="en-US" sz="900" smtClean="0"/>
              <a:pPr algn="r"/>
              <a:t>3</a:t>
            </a:fld>
            <a:endParaRPr lang="en-US" sz="900"/>
          </a:p>
        </p:txBody>
      </p:sp>
      <p:pic>
        <p:nvPicPr>
          <p:cNvPr id="10" name="Graphic 9" descr="Baby with solid fill">
            <a:extLst>
              <a:ext uri="{FF2B5EF4-FFF2-40B4-BE49-F238E27FC236}">
                <a16:creationId xmlns:a16="http://schemas.microsoft.com/office/drawing/2014/main" id="{8DD485C5-613A-D6EC-D88D-79A11EF0BF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622113" y="2655172"/>
            <a:ext cx="679808" cy="6798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15A047-3FEA-7386-16F9-F4F895911CD7}"/>
              </a:ext>
            </a:extLst>
          </p:cNvPr>
          <p:cNvSpPr/>
          <p:nvPr/>
        </p:nvSpPr>
        <p:spPr>
          <a:xfrm>
            <a:off x="3248761" y="4643297"/>
            <a:ext cx="6580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tx2"/>
                </a:solidFill>
              </a:rPr>
              <a:t>Weight Loss Rx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333333"/>
                </a:solidFill>
              </a:rPr>
              <a:t>Access to new prescriptions for weight loss including GLP-1s will be limited to members with severe obesity who</a:t>
            </a:r>
            <a:r>
              <a:rPr lang="en-US" sz="1600">
                <a:solidFill>
                  <a:schemeClr val="tx2"/>
                </a:solidFill>
              </a:rPr>
              <a:t> have a body mass index (BMI) of 40 or greater and meet Health Net Prior Authorization coverage requirements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76B8B7-BB03-A690-1FE6-752554BDF28F}"/>
              </a:ext>
            </a:extLst>
          </p:cNvPr>
          <p:cNvCxnSpPr>
            <a:cxnSpLocks/>
          </p:cNvCxnSpPr>
          <p:nvPr/>
        </p:nvCxnSpPr>
        <p:spPr>
          <a:xfrm>
            <a:off x="2337717" y="4580492"/>
            <a:ext cx="7481459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Weight Loss with solid fill">
            <a:extLst>
              <a:ext uri="{FF2B5EF4-FFF2-40B4-BE49-F238E27FC236}">
                <a16:creationId xmlns:a16="http://schemas.microsoft.com/office/drawing/2014/main" id="{67FE562B-E98D-A857-3DF6-6B83B52514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16062" y="4592132"/>
            <a:ext cx="794408" cy="79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8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822D76-E10D-A641-8B9F-75866E3A1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587" y="388278"/>
            <a:ext cx="10978219" cy="1007311"/>
          </a:xfrm>
        </p:spPr>
        <p:txBody>
          <a:bodyPr>
            <a:noAutofit/>
          </a:bodyPr>
          <a:lstStyle/>
          <a:p>
            <a:r>
              <a:rPr lang="en-US" sz="3200" b="1">
                <a:latin typeface="+mj-lt"/>
              </a:rPr>
              <a:t>2026 Coverage Overview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56DA7B0-1A87-EF4E-B5AC-EB70071D2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533378"/>
              </p:ext>
            </p:extLst>
          </p:nvPr>
        </p:nvGraphicFramePr>
        <p:xfrm>
          <a:off x="684587" y="1541650"/>
          <a:ext cx="10812201" cy="4604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3655">
                  <a:extLst>
                    <a:ext uri="{9D8B030D-6E8A-4147-A177-3AD203B41FA5}">
                      <a16:colId xmlns:a16="http://schemas.microsoft.com/office/drawing/2014/main" val="1312923599"/>
                    </a:ext>
                  </a:extLst>
                </a:gridCol>
                <a:gridCol w="3158546">
                  <a:extLst>
                    <a:ext uri="{9D8B030D-6E8A-4147-A177-3AD203B41FA5}">
                      <a16:colId xmlns:a16="http://schemas.microsoft.com/office/drawing/2014/main" val="59844455"/>
                    </a:ext>
                  </a:extLst>
                </a:gridCol>
              </a:tblGrid>
              <a:tr h="310184"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2"/>
                          </a:solidFill>
                          <a:latin typeface="+mn-lt"/>
                        </a:rPr>
                        <a:t>Preventive Care (Screenings and immunizations)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tx2"/>
                          </a:solidFill>
                          <a:latin typeface="+mn-lt"/>
                        </a:rPr>
                        <a:t>$0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38567"/>
                  </a:ext>
                </a:extLst>
              </a:tr>
              <a:tr h="422219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Doctor</a:t>
                      </a:r>
                      <a:r>
                        <a:rPr lang="en-US" sz="1400" baseline="0">
                          <a:solidFill>
                            <a:schemeClr val="tx2"/>
                          </a:solidFill>
                        </a:rPr>
                        <a:t> and Specialist Office Visits (Medical)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$30 copay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89619"/>
                  </a:ext>
                </a:extLst>
              </a:tr>
              <a:tr h="692982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Hospitalization (Medical)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$250 copay per admission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912246"/>
                  </a:ext>
                </a:extLst>
              </a:tr>
              <a:tr h="341442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24/7 Virtual Care</a:t>
                      </a:r>
                      <a:r>
                        <a:rPr lang="en-US" sz="1400" baseline="0">
                          <a:solidFill>
                            <a:schemeClr val="tx2"/>
                          </a:solidFill>
                        </a:rPr>
                        <a:t> – Telehealth visits through Teladoc</a:t>
                      </a:r>
                      <a:endParaRPr lang="en-US" sz="1400" strike="sngStrike">
                        <a:solidFill>
                          <a:srgbClr val="FF0000"/>
                        </a:solidFill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$0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865920"/>
                  </a:ext>
                </a:extLst>
              </a:tr>
              <a:tr h="341442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Urgent Care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33333"/>
                          </a:solidFill>
                        </a:rPr>
                        <a:t>$30 </a:t>
                      </a:r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copay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317091"/>
                  </a:ext>
                </a:extLst>
              </a:tr>
              <a:tr h="341442"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Emergency</a:t>
                      </a:r>
                      <a:r>
                        <a:rPr lang="en-US" sz="1400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care (Medical)</a:t>
                      </a:r>
                      <a:endParaRPr lang="en-US" sz="14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$125 copay (waived if admitted)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429677"/>
                  </a:ext>
                </a:extLst>
              </a:tr>
              <a:tr h="341442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X-ray and Lab</a:t>
                      </a:r>
                      <a:r>
                        <a:rPr lang="en-US" sz="1400" baseline="0">
                          <a:solidFill>
                            <a:schemeClr val="tx2"/>
                          </a:solidFill>
                        </a:rPr>
                        <a:t> Procedures</a:t>
                      </a:r>
                      <a:endParaRPr lang="en-US" sz="1400">
                        <a:solidFill>
                          <a:schemeClr val="tx2"/>
                        </a:solidFill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$0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604485"/>
                  </a:ext>
                </a:extLst>
              </a:tr>
              <a:tr h="341442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MinuteClinic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333333"/>
                          </a:solidFill>
                        </a:rPr>
                        <a:t>$30 </a:t>
                      </a:r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copay</a:t>
                      </a:r>
                      <a:r>
                        <a:rPr lang="en-US" sz="1400" baseline="0">
                          <a:solidFill>
                            <a:schemeClr val="tx2"/>
                          </a:solidFill>
                        </a:rPr>
                        <a:t> (if preventive: $0)</a:t>
                      </a:r>
                      <a:endParaRPr lang="en-US" sz="14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999013"/>
                  </a:ext>
                </a:extLst>
              </a:tr>
              <a:tr h="52731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Chiropractic/Acupuncture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$20 copay (24 visits combined max</a:t>
                      </a:r>
                      <a:r>
                        <a:rPr lang="en-US" sz="1400" baseline="0">
                          <a:solidFill>
                            <a:schemeClr val="tx2"/>
                          </a:solidFill>
                        </a:rPr>
                        <a:t> per calendar year)</a:t>
                      </a:r>
                      <a:endParaRPr lang="en-US" sz="14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839011"/>
                  </a:ext>
                </a:extLst>
              </a:tr>
              <a:tr h="52731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Infertility Services and drugs (IVF, ZIFT, GIFT)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333333"/>
                          </a:solidFill>
                        </a:rPr>
                        <a:t>Covered at plan-specific cost share. Three completed oocyte retrievals per lifetime and unlimited transfers per member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275922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684588" y="1058965"/>
            <a:ext cx="10812201" cy="482685"/>
            <a:chOff x="768156" y="1021942"/>
            <a:chExt cx="10812201" cy="482685"/>
          </a:xfrm>
        </p:grpSpPr>
        <p:sp>
          <p:nvSpPr>
            <p:cNvPr id="10" name="Rectangle: Rounded Corners 35">
              <a:extLst>
                <a:ext uri="{FF2B5EF4-FFF2-40B4-BE49-F238E27FC236}">
                  <a16:creationId xmlns:a16="http://schemas.microsoft.com/office/drawing/2014/main" id="{03BDCB78-EF5E-48F7-A754-736B8BCF9DA2}"/>
                </a:ext>
              </a:extLst>
            </p:cNvPr>
            <p:cNvSpPr/>
            <p:nvPr/>
          </p:nvSpPr>
          <p:spPr>
            <a:xfrm>
              <a:off x="768156" y="1035506"/>
              <a:ext cx="7653654" cy="469121"/>
            </a:xfrm>
            <a:prstGeom prst="roundRect">
              <a:avLst/>
            </a:prstGeom>
            <a:solidFill>
              <a:srgbClr val="AAC832"/>
            </a:solidFill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Covered Services</a:t>
              </a:r>
            </a:p>
          </p:txBody>
        </p:sp>
        <p:sp>
          <p:nvSpPr>
            <p:cNvPr id="11" name="Rectangle: Rounded Corners 64">
              <a:extLst>
                <a:ext uri="{FF2B5EF4-FFF2-40B4-BE49-F238E27FC236}">
                  <a16:creationId xmlns:a16="http://schemas.microsoft.com/office/drawing/2014/main" id="{AC38EF31-D723-44FD-87A0-156DC9C1BFA2}"/>
                </a:ext>
              </a:extLst>
            </p:cNvPr>
            <p:cNvSpPr/>
            <p:nvPr/>
          </p:nvSpPr>
          <p:spPr>
            <a:xfrm>
              <a:off x="8421810" y="1021942"/>
              <a:ext cx="3158547" cy="469121"/>
            </a:xfrm>
            <a:prstGeom prst="roundRect">
              <a:avLst/>
            </a:prstGeom>
            <a:solidFill>
              <a:srgbClr val="6E6E6E"/>
            </a:solidFill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You Pay</a:t>
              </a:r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FAF9D12-3527-510D-39DD-C1C0F8222744}"/>
              </a:ext>
            </a:extLst>
          </p:cNvPr>
          <p:cNvSpPr txBox="1">
            <a:spLocks/>
          </p:cNvSpPr>
          <p:nvPr/>
        </p:nvSpPr>
        <p:spPr>
          <a:xfrm>
            <a:off x="8836599" y="6521811"/>
            <a:ext cx="2743200" cy="2267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kern="1200" cap="all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350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›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7DC6EF8-7239-44B8-A009-F3DF16CC696E}" type="slidenum">
              <a:rPr lang="en-US" sz="900" smtClean="0"/>
              <a:pPr algn="r"/>
              <a:t>4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1640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68"/>
    </mc:Choice>
    <mc:Fallback xmlns="">
      <p:transition spd="slow" advTm="1446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822D76-E10D-A641-8B9F-75866E3A1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53" y="280725"/>
            <a:ext cx="10978219" cy="1007311"/>
          </a:xfrm>
        </p:spPr>
        <p:txBody>
          <a:bodyPr>
            <a:noAutofit/>
          </a:bodyPr>
          <a:lstStyle/>
          <a:p>
            <a:r>
              <a:rPr lang="en-US" sz="3200" b="1">
                <a:latin typeface="+mj-lt"/>
              </a:rPr>
              <a:t>2026 Coverage Overview (cont’d)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56DA7B0-1A87-EF4E-B5AC-EB70071D2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323248"/>
              </p:ext>
            </p:extLst>
          </p:nvPr>
        </p:nvGraphicFramePr>
        <p:xfrm>
          <a:off x="654483" y="1272404"/>
          <a:ext cx="10883034" cy="3848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9026">
                  <a:extLst>
                    <a:ext uri="{9D8B030D-6E8A-4147-A177-3AD203B41FA5}">
                      <a16:colId xmlns:a16="http://schemas.microsoft.com/office/drawing/2014/main" val="1312923599"/>
                    </a:ext>
                  </a:extLst>
                </a:gridCol>
                <a:gridCol w="3154008">
                  <a:extLst>
                    <a:ext uri="{9D8B030D-6E8A-4147-A177-3AD203B41FA5}">
                      <a16:colId xmlns:a16="http://schemas.microsoft.com/office/drawing/2014/main" val="59844455"/>
                    </a:ext>
                  </a:extLst>
                </a:gridCol>
              </a:tblGrid>
              <a:tr h="733444"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2"/>
                          </a:solidFill>
                        </a:rPr>
                        <a:t>Maternity</a:t>
                      </a:r>
                      <a:r>
                        <a:rPr lang="en-US" sz="1400" b="0" baseline="0">
                          <a:solidFill>
                            <a:schemeClr val="tx2"/>
                          </a:solidFill>
                        </a:rPr>
                        <a:t> Care</a:t>
                      </a:r>
                      <a:endParaRPr lang="en-US" sz="1400" b="0">
                        <a:solidFill>
                          <a:schemeClr val="tx2"/>
                        </a:solidFill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tx2"/>
                          </a:solidFill>
                        </a:rPr>
                        <a:t>$0 for all services except hospital</a:t>
                      </a:r>
                      <a:r>
                        <a:rPr lang="en-US" sz="1400" b="0" baseline="0">
                          <a:solidFill>
                            <a:schemeClr val="tx2"/>
                          </a:solidFill>
                        </a:rPr>
                        <a:t> stays for which the hospital copay applies</a:t>
                      </a:r>
                      <a:endParaRPr lang="en-US" sz="1400" b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38567"/>
                  </a:ext>
                </a:extLst>
              </a:tr>
              <a:tr h="338492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Outpatient Surgery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$100 copay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89619"/>
                  </a:ext>
                </a:extLst>
              </a:tr>
              <a:tr h="338492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Ambulance</a:t>
                      </a:r>
                      <a:r>
                        <a:rPr lang="en-US" sz="1400" baseline="0">
                          <a:solidFill>
                            <a:schemeClr val="tx2"/>
                          </a:solidFill>
                        </a:rPr>
                        <a:t> Emergency Transport (Medical)</a:t>
                      </a:r>
                      <a:endParaRPr lang="en-US" sz="1400">
                        <a:solidFill>
                          <a:schemeClr val="tx2"/>
                        </a:solidFill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$0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912246"/>
                  </a:ext>
                </a:extLst>
              </a:tr>
              <a:tr h="199484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Prescription</a:t>
                      </a:r>
                      <a:r>
                        <a:rPr lang="en-US" sz="1400" baseline="0">
                          <a:solidFill>
                            <a:schemeClr val="tx2"/>
                          </a:solidFill>
                        </a:rPr>
                        <a:t> Drugs*</a:t>
                      </a:r>
                    </a:p>
                    <a:p>
                      <a:r>
                        <a:rPr lang="en-US" sz="1400" baseline="0">
                          <a:solidFill>
                            <a:schemeClr val="tx2"/>
                          </a:solidFill>
                        </a:rPr>
                        <a:t>•  Retail (30-day </a:t>
                      </a:r>
                      <a:r>
                        <a:rPr lang="en-US" sz="1400" b="0" baseline="0">
                          <a:solidFill>
                            <a:schemeClr val="tx2"/>
                          </a:solidFill>
                        </a:rPr>
                        <a:t>supply)</a:t>
                      </a:r>
                    </a:p>
                    <a:p>
                      <a:endParaRPr lang="en-US" sz="1400" baseline="0">
                        <a:solidFill>
                          <a:schemeClr val="tx2"/>
                        </a:solidFill>
                      </a:endParaRPr>
                    </a:p>
                    <a:p>
                      <a:endParaRPr lang="en-US" sz="1400" baseline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>
                          <a:solidFill>
                            <a:schemeClr val="tx2"/>
                          </a:solidFill>
                        </a:rPr>
                        <a:t>•  Mail order or walk-up services available at UC Medical Centers and CVS Pharmacies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>
                          <a:solidFill>
                            <a:schemeClr val="tx2"/>
                          </a:solidFill>
                        </a:rPr>
                        <a:t>   (90-day supply)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400" baseline="0">
                          <a:solidFill>
                            <a:schemeClr val="tx2"/>
                          </a:solidFill>
                        </a:rPr>
                        <a:t>•  Specialty drugs (Up to a 30-day supply)</a:t>
                      </a:r>
                      <a:endParaRPr lang="en-US" sz="1400">
                        <a:solidFill>
                          <a:schemeClr val="tx2"/>
                        </a:solidFill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$10</a:t>
                      </a:r>
                      <a:r>
                        <a:rPr lang="en-US" sz="1400" baseline="0">
                          <a:solidFill>
                            <a:schemeClr val="tx2"/>
                          </a:solidFill>
                        </a:rPr>
                        <a:t> generic;</a:t>
                      </a:r>
                      <a:endParaRPr lang="en-US" sz="140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400" baseline="0">
                          <a:solidFill>
                            <a:schemeClr val="tx2"/>
                          </a:solidFill>
                        </a:rPr>
                        <a:t>$30 brand formulary when a generic in not available;  </a:t>
                      </a:r>
                    </a:p>
                    <a:p>
                      <a:pPr algn="ctr"/>
                      <a:r>
                        <a:rPr lang="en-US" sz="1400" baseline="0">
                          <a:solidFill>
                            <a:schemeClr val="tx2"/>
                          </a:solidFill>
                        </a:rPr>
                        <a:t>$50 non-formulary</a:t>
                      </a:r>
                    </a:p>
                    <a:p>
                      <a:pPr algn="ctr"/>
                      <a:endParaRPr lang="en-US" sz="1400" baseline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$20</a:t>
                      </a:r>
                      <a:r>
                        <a:rPr lang="en-US" sz="1400" baseline="0">
                          <a:solidFill>
                            <a:schemeClr val="tx2"/>
                          </a:solidFill>
                        </a:rPr>
                        <a:t> generic;</a:t>
                      </a:r>
                      <a:endParaRPr lang="en-US" sz="140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400" baseline="0">
                          <a:solidFill>
                            <a:schemeClr val="tx2"/>
                          </a:solidFill>
                        </a:rPr>
                        <a:t>$60 brand formulary;  </a:t>
                      </a:r>
                    </a:p>
                    <a:p>
                      <a:pPr algn="ctr"/>
                      <a:r>
                        <a:rPr lang="en-US" sz="1400" baseline="0">
                          <a:solidFill>
                            <a:schemeClr val="tx2"/>
                          </a:solidFill>
                        </a:rPr>
                        <a:t>$100 non-formulary</a:t>
                      </a:r>
                    </a:p>
                    <a:p>
                      <a:pPr algn="ctr"/>
                      <a:endParaRPr lang="en-US" sz="140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30% up to $150 maximum per prescription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26040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14853" y="816466"/>
            <a:ext cx="10922665" cy="469121"/>
            <a:chOff x="768155" y="1021943"/>
            <a:chExt cx="10812202" cy="482685"/>
          </a:xfrm>
        </p:grpSpPr>
        <p:sp>
          <p:nvSpPr>
            <p:cNvPr id="7" name="Rectangle: Rounded Corners 35">
              <a:extLst>
                <a:ext uri="{FF2B5EF4-FFF2-40B4-BE49-F238E27FC236}">
                  <a16:creationId xmlns:a16="http://schemas.microsoft.com/office/drawing/2014/main" id="{03BDCB78-EF5E-48F7-A754-736B8BCF9DA2}"/>
                </a:ext>
              </a:extLst>
            </p:cNvPr>
            <p:cNvSpPr/>
            <p:nvPr/>
          </p:nvSpPr>
          <p:spPr>
            <a:xfrm>
              <a:off x="768155" y="1035507"/>
              <a:ext cx="7690089" cy="469121"/>
            </a:xfrm>
            <a:prstGeom prst="roundRect">
              <a:avLst/>
            </a:prstGeom>
            <a:solidFill>
              <a:srgbClr val="AAC832"/>
            </a:solidFill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Covered Services</a:t>
              </a:r>
            </a:p>
          </p:txBody>
        </p:sp>
        <p:sp>
          <p:nvSpPr>
            <p:cNvPr id="8" name="Rectangle: Rounded Corners 64">
              <a:extLst>
                <a:ext uri="{FF2B5EF4-FFF2-40B4-BE49-F238E27FC236}">
                  <a16:creationId xmlns:a16="http://schemas.microsoft.com/office/drawing/2014/main" id="{AC38EF31-D723-44FD-87A0-156DC9C1BFA2}"/>
                </a:ext>
              </a:extLst>
            </p:cNvPr>
            <p:cNvSpPr/>
            <p:nvPr/>
          </p:nvSpPr>
          <p:spPr>
            <a:xfrm>
              <a:off x="8458245" y="1021943"/>
              <a:ext cx="3122112" cy="469121"/>
            </a:xfrm>
            <a:prstGeom prst="roundRect">
              <a:avLst/>
            </a:prstGeom>
            <a:solidFill>
              <a:schemeClr val="accent6"/>
            </a:solidFill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You Pay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14853" y="6085272"/>
            <a:ext cx="11102226" cy="3174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i="1" dirty="0">
                <a:solidFill>
                  <a:schemeClr val="tx2"/>
                </a:solidFill>
              </a:rPr>
              <a:t>*Without prior authorization from Health Net, there is no coverage for brand name drugs when a generic equivalent is available. If it is medically necessary for a member to take a brand name medication when a generic   </a:t>
            </a:r>
          </a:p>
          <a:p>
            <a:r>
              <a:rPr lang="en-US" sz="900" i="1">
                <a:solidFill>
                  <a:schemeClr val="tx2"/>
                </a:solidFill>
              </a:rPr>
              <a:t>equivalent is available, the copay will be covered at Tier 3 ($50 for a 30-day supply, $100 for a 90-day supply).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4D88003-1B42-B619-CE34-F1F4B364A0D0}"/>
              </a:ext>
            </a:extLst>
          </p:cNvPr>
          <p:cNvSpPr txBox="1">
            <a:spLocks/>
          </p:cNvSpPr>
          <p:nvPr/>
        </p:nvSpPr>
        <p:spPr>
          <a:xfrm>
            <a:off x="8836599" y="6521811"/>
            <a:ext cx="2743200" cy="2267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kern="1200" cap="all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350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›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7DC6EF8-7239-44B8-A009-F3DF16CC696E}" type="slidenum">
              <a:rPr lang="en-US" sz="900" smtClean="0"/>
              <a:pPr algn="r"/>
              <a:t>5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4901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33"/>
    </mc:Choice>
    <mc:Fallback xmlns="">
      <p:transition spd="slow" advTm="2033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78D89-AD4B-11E3-65F3-B2760A8B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Mail Service Pharmacy™ and Maintenance Choice® Program</a:t>
            </a:r>
            <a:r>
              <a:rPr lang="en-US" sz="3200" baseline="3000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E3615-2F60-4922-60CA-A8EFC12E6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78" y="1253331"/>
            <a:ext cx="8192226" cy="4368871"/>
          </a:xfrm>
        </p:spPr>
        <p:txBody>
          <a:bodyPr>
            <a:normAutofit fontScale="85000" lnSpcReduction="20000"/>
          </a:bodyPr>
          <a:lstStyle/>
          <a:p>
            <a:r>
              <a:rPr lang="en-US" sz="1900" b="1">
                <a:solidFill>
                  <a:schemeClr val="accent2"/>
                </a:solidFill>
              </a:rPr>
              <a:t>Two options – one choice for convenience!</a:t>
            </a:r>
          </a:p>
          <a:p>
            <a:r>
              <a:rPr lang="en-US" sz="1900"/>
              <a:t>The mail order program gives you two options for filling and refilling your three-month</a:t>
            </a:r>
            <a:r>
              <a:rPr lang="en-US" sz="1900" baseline="30000"/>
              <a:t>2</a:t>
            </a:r>
            <a:r>
              <a:rPr lang="en-US" sz="1900"/>
              <a:t> maintenance prescriptions:</a:t>
            </a:r>
          </a:p>
          <a:p>
            <a:r>
              <a:rPr lang="en-US" sz="1900" b="1">
                <a:solidFill>
                  <a:schemeClr val="accent2"/>
                </a:solidFill>
              </a:rPr>
              <a:t>1. The Maintenance Choice program at a CVS Pharmacy® </a:t>
            </a:r>
          </a:p>
          <a:p>
            <a:r>
              <a:rPr lang="en-US" sz="1900" b="1" i="1"/>
              <a:t>Advantages of a CVS Pharmacy retail location: </a:t>
            </a:r>
            <a:endParaRPr lang="en-US" sz="19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/>
              <a:t>Pick up your medications directly from the pharmacy at a time that is convenient for you.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/>
              <a:t>Same-day prescription availability.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/>
              <a:t>Talk face to face with a pharmacist.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900"/>
          </a:p>
          <a:p>
            <a:r>
              <a:rPr lang="en-US" sz="1900" b="1">
                <a:solidFill>
                  <a:schemeClr val="accent2"/>
                </a:solidFill>
              </a:rPr>
              <a:t>2. The Mail Service Program through the CVS Caremark® Mail Service Pharmacy</a:t>
            </a:r>
            <a:r>
              <a:rPr lang="en-US" sz="1900" b="1" baseline="30000">
                <a:solidFill>
                  <a:schemeClr val="accent2"/>
                </a:solidFill>
              </a:rPr>
              <a:t>3</a:t>
            </a:r>
            <a:endParaRPr lang="en-US" sz="1900" b="1">
              <a:solidFill>
                <a:schemeClr val="accent2"/>
              </a:solidFill>
            </a:endParaRPr>
          </a:p>
          <a:p>
            <a:r>
              <a:rPr lang="en-US" sz="1900" b="1" i="1"/>
              <a:t>Advantages of the CVS Caremark Mail Service Pharmacy: </a:t>
            </a:r>
            <a:endParaRPr lang="en-US" sz="19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/>
              <a:t>Convenient home delivery.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/>
              <a:t>Receive your medications in confidential, tamper-resistant and (when necessary) temperature-controlled packaging.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/>
              <a:t>Have questions? Talk to a pharmacist by phone. 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CD1B06-339E-5625-749B-EB1F09E25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075" y="1918534"/>
            <a:ext cx="2314898" cy="26768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9DAB49-0455-EDD0-CBA8-BBEA2B728481}"/>
              </a:ext>
            </a:extLst>
          </p:cNvPr>
          <p:cNvSpPr txBox="1"/>
          <p:nvPr/>
        </p:nvSpPr>
        <p:spPr>
          <a:xfrm>
            <a:off x="505875" y="5847366"/>
            <a:ext cx="1146280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aseline="30000">
                <a:solidFill>
                  <a:srgbClr val="333333"/>
                </a:solidFill>
              </a:rPr>
              <a:t>1</a:t>
            </a:r>
            <a:r>
              <a:rPr lang="en-US" sz="900">
                <a:solidFill>
                  <a:srgbClr val="333333"/>
                </a:solidFill>
              </a:rPr>
              <a:t>Not all plans offer Maintenance Choice; please check your health coverage document to see which programs are available to you.</a:t>
            </a:r>
            <a:endParaRPr lang="en-US" sz="900" baseline="30000">
              <a:solidFill>
                <a:srgbClr val="333333"/>
              </a:solidFill>
            </a:endParaRPr>
          </a:p>
          <a:p>
            <a:r>
              <a:rPr lang="en-US" sz="900" baseline="30000">
                <a:solidFill>
                  <a:srgbClr val="333333"/>
                </a:solidFill>
              </a:rPr>
              <a:t>2</a:t>
            </a:r>
            <a:r>
              <a:rPr lang="en-US" sz="900">
                <a:solidFill>
                  <a:srgbClr val="333333"/>
                </a:solidFill>
              </a:rPr>
              <a:t>Actual quantity may vary depending on your plan. Check with the pharmacy for coverage of specific prescription drugs.</a:t>
            </a:r>
          </a:p>
          <a:p>
            <a:r>
              <a:rPr lang="en-US" sz="900" baseline="30000">
                <a:solidFill>
                  <a:srgbClr val="333333"/>
                </a:solidFill>
              </a:rPr>
              <a:t>3</a:t>
            </a:r>
            <a:r>
              <a:rPr lang="en-US" sz="900">
                <a:solidFill>
                  <a:srgbClr val="333333"/>
                </a:solidFill>
              </a:rPr>
              <a:t>For either option, you may be responsible for a copayment. See the prescription drug coverage details of your health plan for copayment information in your health coverage document.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835CB-27D7-5CEE-9640-EA7CFC7591AB}"/>
              </a:ext>
            </a:extLst>
          </p:cNvPr>
          <p:cNvSpPr txBox="1">
            <a:spLocks/>
          </p:cNvSpPr>
          <p:nvPr/>
        </p:nvSpPr>
        <p:spPr>
          <a:xfrm>
            <a:off x="8836599" y="6521811"/>
            <a:ext cx="2743200" cy="2267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kern="1200" cap="all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350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›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7DC6EF8-7239-44B8-A009-F3DF16CC696E}" type="slidenum">
              <a:rPr lang="en-US" sz="900" smtClean="0"/>
              <a:pPr algn="r"/>
              <a:t>6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20705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878" y="451094"/>
            <a:ext cx="7937582" cy="550974"/>
          </a:xfrm>
        </p:spPr>
        <p:txBody>
          <a:bodyPr/>
          <a:lstStyle/>
          <a:p>
            <a:r>
              <a:rPr lang="en-US" sz="3200" b="1" kern="0">
                <a:solidFill>
                  <a:schemeClr val="accent2"/>
                </a:solidFill>
                <a:latin typeface="+mj-lt"/>
                <a:ea typeface="Tahoma" pitchFamily="34" charset="0"/>
              </a:rPr>
              <a:t>Health Net Behavioral Health</a:t>
            </a:r>
            <a:endParaRPr lang="en-US" sz="3200" b="1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4710" y="1247001"/>
            <a:ext cx="957508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DDDDDD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Health Net provides behavioral health (i.e., mental health and substance use disorder) benefits to UC Blue &amp; Gold members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DDDDDD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Behavioral health benefits are integrated with medical benefits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DDDDDD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For standard outpatient care (i.e., therapy or medication management) </a:t>
            </a: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no referral is needed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DDDDDD">
                    <a:lumMod val="2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For certain services (e.g., psychological testing, residential treatment, intensive outpatient, Applied Behavior Analysis, etc.), authorization is required</a:t>
            </a:r>
          </a:p>
          <a:p>
            <a:pPr lvl="0">
              <a:buSzPct val="100000"/>
              <a:defRPr/>
            </a:pPr>
            <a:endParaRPr lang="en-US">
              <a:solidFill>
                <a:srgbClr val="E7E6E6">
                  <a:lumMod val="25000"/>
                </a:srgbClr>
              </a:solidFill>
            </a:endParaRPr>
          </a:p>
          <a:p>
            <a:pPr lvl="0">
              <a:buSzPct val="100000"/>
              <a:defRPr/>
            </a:pPr>
            <a:endParaRPr lang="en-US">
              <a:solidFill>
                <a:srgbClr val="E7E6E6">
                  <a:lumMod val="25000"/>
                </a:srgbClr>
              </a:solidFill>
            </a:endParaRPr>
          </a:p>
          <a:p>
            <a:pPr lvl="0">
              <a:buSzPct val="100000"/>
              <a:defRPr/>
            </a:pPr>
            <a:r>
              <a:rPr lang="en-US">
                <a:solidFill>
                  <a:srgbClr val="E7E6E6">
                    <a:lumMod val="25000"/>
                  </a:srgbClr>
                </a:solidFill>
              </a:rPr>
              <a:t>Call Customer Service at </a:t>
            </a:r>
            <a:r>
              <a:rPr lang="en-US" b="1">
                <a:solidFill>
                  <a:srgbClr val="CB177D"/>
                </a:solidFill>
              </a:rPr>
              <a:t>800-663-9355</a:t>
            </a:r>
            <a:r>
              <a:rPr lang="en-US" b="1">
                <a:solidFill>
                  <a:srgbClr val="5C068C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Monday-Friday, 8:00 a.m. to 8:00 p.m. PT</a:t>
            </a:r>
          </a:p>
          <a:p>
            <a:pPr lvl="0" fontAlgn="base">
              <a:defRPr/>
            </a:pPr>
            <a:endParaRPr lang="en-US">
              <a:solidFill>
                <a:srgbClr val="E7E6E6">
                  <a:lumMod val="25000"/>
                </a:srgbClr>
              </a:solidFill>
              <a:ea typeface="ヒラギノ角ゴ Pro W3" pitchFamily="-108" charset="-128"/>
              <a:cs typeface="Arial" panose="020B0604020202020204" pitchFamily="34" charset="0"/>
            </a:endParaRPr>
          </a:p>
          <a:p>
            <a:pPr lvl="0" fontAlgn="base">
              <a:defRPr/>
            </a:pPr>
            <a:endParaRPr lang="en-US">
              <a:solidFill>
                <a:srgbClr val="E7E6E6">
                  <a:lumMod val="25000"/>
                </a:srgbClr>
              </a:solidFill>
              <a:ea typeface="ヒラギノ角ゴ Pro W3" pitchFamily="-108" charset="-128"/>
              <a:cs typeface="Arial" panose="020B0604020202020204" pitchFamily="34" charset="0"/>
            </a:endParaRPr>
          </a:p>
          <a:p>
            <a:pPr lvl="0" fontAlgn="base">
              <a:defRPr/>
            </a:pPr>
            <a:r>
              <a:rPr lang="en-US">
                <a:solidFill>
                  <a:srgbClr val="E7E6E6">
                    <a:lumMod val="25000"/>
                  </a:srgbClr>
                </a:solidFill>
                <a:ea typeface="ヒラギノ角ゴ Pro W3" pitchFamily="-108" charset="-128"/>
                <a:cs typeface="Arial" panose="020B0604020202020204" pitchFamily="34" charset="0"/>
              </a:rPr>
              <a:t>A Customer Service Representative will assist if you'd like help finding a provider with availability. Health Net will outreach to providers on your behalf and will contact you with the soonest appointment available.	</a:t>
            </a:r>
          </a:p>
          <a:p>
            <a:pPr lvl="0" fontAlgn="base">
              <a:defRPr/>
            </a:pPr>
            <a:endParaRPr lang="en-US" b="1" i="1">
              <a:solidFill>
                <a:srgbClr val="E7E6E6">
                  <a:lumMod val="25000"/>
                </a:srgbClr>
              </a:solidFill>
              <a:ea typeface="ヒラギノ角ゴ Pro W3" pitchFamily="-108" charset="-128"/>
              <a:cs typeface="Arial" panose="020B0604020202020204" pitchFamily="34" charset="0"/>
            </a:endParaRPr>
          </a:p>
          <a:p>
            <a:pPr lvl="0" fontAlgn="base">
              <a:defRPr/>
            </a:pPr>
            <a:r>
              <a:rPr lang="en-US" b="1" i="1">
                <a:solidFill>
                  <a:schemeClr val="accent2"/>
                </a:solidFill>
              </a:rPr>
              <a:t>Please Note:</a:t>
            </a:r>
            <a:r>
              <a:rPr lang="en-US" i="1">
                <a:solidFill>
                  <a:schemeClr val="accent2"/>
                </a:solidFill>
              </a:rPr>
              <a:t> </a:t>
            </a:r>
            <a:r>
              <a:rPr lang="en-US" i="1">
                <a:solidFill>
                  <a:srgbClr val="333333"/>
                </a:solidFill>
              </a:rPr>
              <a:t>routine appointments with an MD/psychiatrist may take up to </a:t>
            </a:r>
            <a:r>
              <a:rPr lang="en-US" b="1" i="1">
                <a:solidFill>
                  <a:srgbClr val="333333"/>
                </a:solidFill>
              </a:rPr>
              <a:t>15 business days</a:t>
            </a:r>
            <a:r>
              <a:rPr lang="en-US" i="1">
                <a:solidFill>
                  <a:srgbClr val="333333"/>
                </a:solidFill>
              </a:rPr>
              <a:t>, and an appointment with a therapist may take up to </a:t>
            </a:r>
            <a:r>
              <a:rPr lang="en-US" b="1" i="1">
                <a:solidFill>
                  <a:srgbClr val="333333"/>
                </a:solidFill>
              </a:rPr>
              <a:t>10 business days</a:t>
            </a:r>
            <a:r>
              <a:rPr lang="en-US" i="1">
                <a:solidFill>
                  <a:srgbClr val="333333"/>
                </a:solidFill>
              </a:rPr>
              <a:t>.</a:t>
            </a:r>
            <a:endParaRPr lang="en-US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62912" y="6528199"/>
            <a:ext cx="4114800" cy="2267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 and Proprietary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0C8E292C-64A8-878B-58B0-AAE1ACC63843}"/>
              </a:ext>
            </a:extLst>
          </p:cNvPr>
          <p:cNvSpPr txBox="1">
            <a:spLocks/>
          </p:cNvSpPr>
          <p:nvPr/>
        </p:nvSpPr>
        <p:spPr>
          <a:xfrm>
            <a:off x="8836599" y="6521811"/>
            <a:ext cx="2743200" cy="2267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kern="1200" cap="all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350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›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7DC6EF8-7239-44B8-A009-F3DF16CC696E}" type="slidenum">
              <a:rPr lang="en-US" sz="900" smtClean="0"/>
              <a:pPr algn="r"/>
              <a:t>7</a:t>
            </a:fld>
            <a:endParaRPr lang="en-US" sz="900"/>
          </a:p>
        </p:txBody>
      </p:sp>
      <p:pic>
        <p:nvPicPr>
          <p:cNvPr id="1026" name="Picture 2" descr="Go to Health Net homepage">
            <a:extLst>
              <a:ext uri="{FF2B5EF4-FFF2-40B4-BE49-F238E27FC236}">
                <a16:creationId xmlns:a16="http://schemas.microsoft.com/office/drawing/2014/main" id="{D69A2EC7-7EC4-20DF-8FF4-B132F5D36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52" y="1346782"/>
            <a:ext cx="1134358" cy="55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5F45C36-FDC1-FB21-EA45-22DE13707E9E}"/>
              </a:ext>
            </a:extLst>
          </p:cNvPr>
          <p:cNvGrpSpPr/>
          <p:nvPr/>
        </p:nvGrpSpPr>
        <p:grpSpPr>
          <a:xfrm>
            <a:off x="1105016" y="4402757"/>
            <a:ext cx="747011" cy="742015"/>
            <a:chOff x="1251264" y="3909451"/>
            <a:chExt cx="747011" cy="7420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24FED4-1B8A-4E76-A36E-A7C9AFBA9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51264" y="4104758"/>
              <a:ext cx="747011" cy="5467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6074F40-D119-8A9B-9B5E-2B9A95073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79388" y="3909451"/>
              <a:ext cx="290761" cy="27278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3D3CFA6-7700-DDCC-182D-A0CD88A7739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1915" y="3314635"/>
            <a:ext cx="701860" cy="701860"/>
          </a:xfrm>
          <a:prstGeom prst="rect">
            <a:avLst/>
          </a:prstGeom>
          <a:solidFill>
            <a:srgbClr val="CB177D"/>
          </a:solidFill>
        </p:spPr>
      </p:pic>
    </p:spTree>
    <p:extLst>
      <p:ext uri="{BB962C8B-B14F-4D97-AF65-F5344CB8AC3E}">
        <p14:creationId xmlns:p14="http://schemas.microsoft.com/office/powerpoint/2010/main" val="212642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C0CB6-2614-5F27-17DD-28190E316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E673B6-DFED-9266-88B0-84AB5270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587" y="388278"/>
            <a:ext cx="10978219" cy="1007311"/>
          </a:xfrm>
        </p:spPr>
        <p:txBody>
          <a:bodyPr>
            <a:noAutofit/>
          </a:bodyPr>
          <a:lstStyle/>
          <a:p>
            <a:r>
              <a:rPr lang="en-US" sz="3200" b="1">
                <a:latin typeface="+mj-lt"/>
              </a:rPr>
              <a:t>2026 Behavioral Health Benefits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F7DF521-9EF2-2DC4-3576-9DEBC39B5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341412"/>
              </p:ext>
            </p:extLst>
          </p:nvPr>
        </p:nvGraphicFramePr>
        <p:xfrm>
          <a:off x="689900" y="1532597"/>
          <a:ext cx="10812200" cy="456338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938052">
                  <a:extLst>
                    <a:ext uri="{9D8B030D-6E8A-4147-A177-3AD203B41FA5}">
                      <a16:colId xmlns:a16="http://schemas.microsoft.com/office/drawing/2014/main" val="1312923599"/>
                    </a:ext>
                  </a:extLst>
                </a:gridCol>
                <a:gridCol w="2874148">
                  <a:extLst>
                    <a:ext uri="{9D8B030D-6E8A-4147-A177-3AD203B41FA5}">
                      <a16:colId xmlns:a16="http://schemas.microsoft.com/office/drawing/2014/main" val="59844455"/>
                    </a:ext>
                  </a:extLst>
                </a:gridCol>
              </a:tblGrid>
              <a:tr h="248934"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chemeClr val="tx2"/>
                          </a:solidFill>
                        </a:rPr>
                        <a:t>Behavioral</a:t>
                      </a:r>
                      <a:r>
                        <a:rPr lang="en-US" sz="1400" b="0" baseline="0">
                          <a:solidFill>
                            <a:schemeClr val="tx2"/>
                          </a:solidFill>
                        </a:rPr>
                        <a:t> Health/Substance Abuse Office Visits</a:t>
                      </a:r>
                      <a:endParaRPr lang="en-US" sz="1400" b="0">
                        <a:solidFill>
                          <a:schemeClr val="tx2"/>
                        </a:solidFill>
                      </a:endParaRP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tx2"/>
                          </a:solidFill>
                        </a:rPr>
                        <a:t>Visits 1-3: $0</a:t>
                      </a:r>
                    </a:p>
                    <a:p>
                      <a:pPr algn="ctr"/>
                      <a:r>
                        <a:rPr lang="en-US" sz="1400" b="0">
                          <a:solidFill>
                            <a:schemeClr val="tx2"/>
                          </a:solidFill>
                        </a:rPr>
                        <a:t>Visits</a:t>
                      </a:r>
                      <a:r>
                        <a:rPr lang="en-US" sz="1400" b="0" baseline="0">
                          <a:solidFill>
                            <a:schemeClr val="tx2"/>
                          </a:solidFill>
                        </a:rPr>
                        <a:t> 4+: $30 copay</a:t>
                      </a:r>
                    </a:p>
                    <a:p>
                      <a:pPr algn="ctr"/>
                      <a:endParaRPr lang="en-US" sz="1400" b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638567"/>
                  </a:ext>
                </a:extLst>
              </a:tr>
              <a:tr h="68095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Hospitalization</a:t>
                      </a:r>
                      <a:r>
                        <a:rPr lang="en-US" sz="1400" baseline="0">
                          <a:solidFill>
                            <a:schemeClr val="tx2"/>
                          </a:solidFill>
                        </a:rPr>
                        <a:t> (Behavioral health)</a:t>
                      </a:r>
                      <a:endParaRPr lang="en-US" sz="1400">
                        <a:solidFill>
                          <a:schemeClr val="tx2"/>
                        </a:solidFill>
                      </a:endParaRP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$250 copay per admission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7912246"/>
                  </a:ext>
                </a:extLst>
              </a:tr>
              <a:tr h="52963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24/7 Virtual Care</a:t>
                      </a:r>
                      <a:r>
                        <a:rPr lang="en-US" sz="1400" baseline="0">
                          <a:solidFill>
                            <a:schemeClr val="tx2"/>
                          </a:solidFill>
                        </a:rPr>
                        <a:t> – Telehealth visits through Teladoc (Behavioral health)</a:t>
                      </a:r>
                      <a:endParaRPr lang="en-US" sz="1400" strike="sngStrike">
                        <a:solidFill>
                          <a:srgbClr val="FF0000"/>
                        </a:solidFill>
                      </a:endParaRP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$0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7178411"/>
                  </a:ext>
                </a:extLst>
              </a:tr>
              <a:tr h="335515"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tx2"/>
                          </a:solidFill>
                        </a:rPr>
                        <a:t>Emergency</a:t>
                      </a:r>
                      <a:r>
                        <a:rPr lang="en-US" sz="1400" kern="1200" baseline="0">
                          <a:solidFill>
                            <a:schemeClr val="tx2"/>
                          </a:solidFill>
                        </a:rPr>
                        <a:t> care (Behavioral health)</a:t>
                      </a:r>
                      <a:endParaRPr lang="en-US" sz="14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$125 copay (waived if admitted)</a:t>
                      </a:r>
                    </a:p>
                    <a:p>
                      <a:pPr algn="ctr"/>
                      <a:endParaRPr lang="en-US" sz="14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5429677"/>
                  </a:ext>
                </a:extLst>
              </a:tr>
              <a:tr h="33551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Ambulance</a:t>
                      </a:r>
                      <a:r>
                        <a:rPr lang="en-US" sz="1400" baseline="0">
                          <a:solidFill>
                            <a:schemeClr val="tx2"/>
                          </a:solidFill>
                        </a:rPr>
                        <a:t> Emergency Transport (Behavioral health)</a:t>
                      </a:r>
                      <a:endParaRPr lang="en-US" sz="1400">
                        <a:solidFill>
                          <a:schemeClr val="tx2"/>
                        </a:solidFill>
                      </a:endParaRP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$0</a:t>
                      </a:r>
                    </a:p>
                    <a:p>
                      <a:pPr algn="ctr"/>
                      <a:endParaRPr lang="en-US" sz="140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7633215"/>
                  </a:ext>
                </a:extLst>
              </a:tr>
              <a:tr h="335515"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tx2"/>
                          </a:solidFill>
                        </a:rPr>
                        <a:t>Other</a:t>
                      </a:r>
                      <a:r>
                        <a:rPr lang="en-US" sz="1400" kern="1200" baseline="0">
                          <a:solidFill>
                            <a:schemeClr val="tx2"/>
                          </a:solidFill>
                        </a:rPr>
                        <a:t> Behavioral Health Outpatient Services</a:t>
                      </a:r>
                    </a:p>
                    <a:p>
                      <a:r>
                        <a:rPr lang="en-US" sz="1400" baseline="0">
                          <a:solidFill>
                            <a:schemeClr val="tx2"/>
                          </a:solidFill>
                        </a:rPr>
                        <a:t>•  Psychological testing, outpatient electroconvulsive therapy, extended-length therapy sessions,                 </a:t>
                      </a:r>
                    </a:p>
                    <a:p>
                      <a:r>
                        <a:rPr lang="en-US" sz="1400" kern="1200">
                          <a:solidFill>
                            <a:schemeClr val="tx2"/>
                          </a:solidFill>
                        </a:rPr>
                        <a:t>   biofeedback, Applied Behavior Analysis (ABA),</a:t>
                      </a:r>
                      <a:r>
                        <a:rPr lang="en-US" sz="1400" kern="1200" baseline="0">
                          <a:solidFill>
                            <a:schemeClr val="tx2"/>
                          </a:solidFill>
                        </a:rPr>
                        <a:t> methadone maintenance</a:t>
                      </a:r>
                      <a:endParaRPr lang="en-US" sz="1400" kern="120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400" baseline="0">
                          <a:solidFill>
                            <a:schemeClr val="tx2"/>
                          </a:solidFill>
                        </a:rPr>
                        <a:t>•  Structured/intensive outpatient program treatment</a:t>
                      </a:r>
                      <a:endParaRPr lang="en-US" sz="140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400" baseline="0">
                          <a:solidFill>
                            <a:schemeClr val="tx2"/>
                          </a:solidFill>
                        </a:rPr>
                        <a:t>•  Partial hospitalized/day treatment</a:t>
                      </a:r>
                      <a:endParaRPr lang="en-US" sz="1400">
                        <a:solidFill>
                          <a:schemeClr val="tx2"/>
                        </a:solidFill>
                      </a:endParaRPr>
                    </a:p>
                  </a:txBody>
                  <a:tcPr marL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2"/>
                          </a:solidFill>
                        </a:rPr>
                        <a:t>$0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6214203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C2DCDDB-42F8-5BAF-B1A7-52744665CDE8}"/>
              </a:ext>
            </a:extLst>
          </p:cNvPr>
          <p:cNvGrpSpPr/>
          <p:nvPr/>
        </p:nvGrpSpPr>
        <p:grpSpPr>
          <a:xfrm>
            <a:off x="684587" y="1072529"/>
            <a:ext cx="10817513" cy="469121"/>
            <a:chOff x="768155" y="1035506"/>
            <a:chExt cx="10817513" cy="469121"/>
          </a:xfrm>
        </p:grpSpPr>
        <p:sp>
          <p:nvSpPr>
            <p:cNvPr id="10" name="Rectangle: Rounded Corners 35">
              <a:extLst>
                <a:ext uri="{FF2B5EF4-FFF2-40B4-BE49-F238E27FC236}">
                  <a16:creationId xmlns:a16="http://schemas.microsoft.com/office/drawing/2014/main" id="{E4C17B36-6BDD-6634-9D18-03C8E32412F2}"/>
                </a:ext>
              </a:extLst>
            </p:cNvPr>
            <p:cNvSpPr/>
            <p:nvPr/>
          </p:nvSpPr>
          <p:spPr>
            <a:xfrm>
              <a:off x="768155" y="1035506"/>
              <a:ext cx="7933987" cy="469121"/>
            </a:xfrm>
            <a:prstGeom prst="roundRect">
              <a:avLst/>
            </a:prstGeom>
            <a:solidFill>
              <a:srgbClr val="AAC832"/>
            </a:solidFill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Covered Services</a:t>
              </a:r>
            </a:p>
          </p:txBody>
        </p:sp>
        <p:sp>
          <p:nvSpPr>
            <p:cNvPr id="11" name="Rectangle: Rounded Corners 64">
              <a:extLst>
                <a:ext uri="{FF2B5EF4-FFF2-40B4-BE49-F238E27FC236}">
                  <a16:creationId xmlns:a16="http://schemas.microsoft.com/office/drawing/2014/main" id="{04FDE4E8-3820-7161-22A8-5626A77531FE}"/>
                </a:ext>
              </a:extLst>
            </p:cNvPr>
            <p:cNvSpPr/>
            <p:nvPr/>
          </p:nvSpPr>
          <p:spPr>
            <a:xfrm>
              <a:off x="8750413" y="1035506"/>
              <a:ext cx="2835255" cy="469121"/>
            </a:xfrm>
            <a:prstGeom prst="roundRect">
              <a:avLst/>
            </a:prstGeom>
            <a:solidFill>
              <a:srgbClr val="6E6E6E"/>
            </a:solidFill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You Pay</a:t>
              </a:r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3F2A110-2ED9-F919-C0DE-4020FB2B7F9A}"/>
              </a:ext>
            </a:extLst>
          </p:cNvPr>
          <p:cNvSpPr txBox="1">
            <a:spLocks/>
          </p:cNvSpPr>
          <p:nvPr/>
        </p:nvSpPr>
        <p:spPr>
          <a:xfrm>
            <a:off x="8836599" y="6521811"/>
            <a:ext cx="2743200" cy="2267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kern="1200" cap="all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921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350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›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12065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7DC6EF8-7239-44B8-A009-F3DF16CC696E}" type="slidenum">
              <a:rPr lang="en-US" sz="900" smtClean="0"/>
              <a:pPr algn="r"/>
              <a:t>8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0779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68"/>
    </mc:Choice>
    <mc:Fallback xmlns="">
      <p:transition spd="slow" advTm="1446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609600" y="295992"/>
            <a:ext cx="10820399" cy="454313"/>
          </a:xfrm>
          <a:prstGeom prst="rect">
            <a:avLst/>
          </a:prstGeom>
        </p:spPr>
        <p:txBody>
          <a:bodyPr vert="horz" wrap="square" lIns="0" tIns="11007" rIns="0" bIns="0" rtlCol="0" anchor="t" anchorCtr="0">
            <a:spAutoFit/>
          </a:bodyPr>
          <a:lstStyle/>
          <a:p>
            <a:pPr algn="l"/>
            <a:r>
              <a:rPr lang="en-US" b="1" spc="10">
                <a:latin typeface="+mj-lt"/>
                <a:cs typeface="Arial" panose="020B0604020202020204" pitchFamily="34" charset="0"/>
              </a:rPr>
              <a:t>Enhanced Infertility Benefits</a:t>
            </a:r>
            <a:endParaRPr lang="en-US" spc="10">
              <a:cs typeface="Arial" panose="020B0604020202020204" pitchFamily="34" charset="0"/>
            </a:endParaRP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F3511003-A866-9983-517C-1501A27EAE4E}"/>
              </a:ext>
            </a:extLst>
          </p:cNvPr>
          <p:cNvSpPr txBox="1">
            <a:spLocks/>
          </p:cNvSpPr>
          <p:nvPr/>
        </p:nvSpPr>
        <p:spPr>
          <a:xfrm>
            <a:off x="8836598" y="6521811"/>
            <a:ext cx="2743200" cy="2267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kern="0"/>
            </a:defPPr>
            <a:lvl1pPr algn="r">
              <a:defRPr sz="900">
                <a:solidFill>
                  <a:srgbClr val="333333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1D68-CA34-4E7F-99D4-0766B53ADE0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BF5A01CF-68E6-92E2-0356-5707AA52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0" y="6521811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 and Proprietary Information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DC165C-3D6D-6BC2-E257-160904E05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052880"/>
              </p:ext>
            </p:extLst>
          </p:nvPr>
        </p:nvGraphicFramePr>
        <p:xfrm>
          <a:off x="600547" y="990600"/>
          <a:ext cx="7689410" cy="45298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85653">
                  <a:extLst>
                    <a:ext uri="{9D8B030D-6E8A-4147-A177-3AD203B41FA5}">
                      <a16:colId xmlns:a16="http://schemas.microsoft.com/office/drawing/2014/main" val="160798104"/>
                    </a:ext>
                  </a:extLst>
                </a:gridCol>
                <a:gridCol w="4403757">
                  <a:extLst>
                    <a:ext uri="{9D8B030D-6E8A-4147-A177-3AD203B41FA5}">
                      <a16:colId xmlns:a16="http://schemas.microsoft.com/office/drawing/2014/main" val="1800963672"/>
                    </a:ext>
                  </a:extLst>
                </a:gridCol>
              </a:tblGrid>
              <a:tr h="4902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baseline="0">
                          <a:solidFill>
                            <a:schemeClr val="lt1"/>
                          </a:solidFill>
                        </a:rPr>
                        <a:t>Limited Services (partial coverage)</a:t>
                      </a:r>
                      <a:r>
                        <a:rPr lang="en-US" sz="1600" b="1" u="none" strike="noStrike" kern="1200" baseline="3000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1600" b="0" u="none" strike="noStrike" kern="1200" baseline="0">
                          <a:solidFill>
                            <a:schemeClr val="lt1"/>
                          </a:solidFill>
                        </a:rPr>
                        <a:t>	</a:t>
                      </a:r>
                      <a:endParaRPr lang="en-US" sz="1600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228398"/>
                  </a:ext>
                </a:extLst>
              </a:tr>
              <a:tr h="497106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chemeClr val="tx2"/>
                          </a:solidFill>
                        </a:rPr>
                        <a:t>Artificial Insemination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Covered at plan benefits</a:t>
                      </a:r>
                      <a:r>
                        <a:rPr lang="en-US" sz="1600" strike="noStrike" kern="1200" baseline="300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431352"/>
                  </a:ext>
                </a:extLst>
              </a:tr>
              <a:tr h="497106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chemeClr val="tx2"/>
                          </a:solidFill>
                        </a:rPr>
                        <a:t>In Vitro Fertilization (IVF)</a:t>
                      </a:r>
                      <a:endParaRPr lang="en-US" sz="1600" b="1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Covered at plan benefits limited to a combined 3 completed oocyte retrievals per lifetime and unlimited transfers, per member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04737"/>
                  </a:ext>
                </a:extLst>
              </a:tr>
              <a:tr h="1028082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chemeClr val="tx2"/>
                          </a:solidFill>
                        </a:rPr>
                        <a:t>Zygote Intrafallopian Transfer (ZIFT)</a:t>
                      </a:r>
                      <a:endParaRPr lang="en-US" sz="1600" b="1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Covered at plan benefits limited to a combined 3 completed oocyte retrievals per lifetime and unlimited transfers, per member</a:t>
                      </a:r>
                    </a:p>
                    <a:p>
                      <a:endParaRPr lang="en-US" sz="16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739840"/>
                  </a:ext>
                </a:extLst>
              </a:tr>
              <a:tr h="606944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chemeClr val="tx2"/>
                          </a:solidFill>
                        </a:rPr>
                        <a:t>Gamete Intrafallopian Transfer (GIFT) </a:t>
                      </a:r>
                      <a:endParaRPr lang="en-US" sz="1600" b="1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Covered at plan benefits limited to a combined 3 completed oocyte retrievals per lifetime and unlimited transfers, per member</a:t>
                      </a:r>
                    </a:p>
                    <a:p>
                      <a:endParaRPr lang="en-US" sz="1600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453763"/>
                  </a:ext>
                </a:extLst>
              </a:tr>
              <a:tr h="497106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chemeClr val="tx2"/>
                          </a:solidFill>
                        </a:rPr>
                        <a:t>Infertility Drugs</a:t>
                      </a:r>
                      <a:r>
                        <a:rPr lang="en-US" sz="1600" b="1" baseline="30000">
                          <a:solidFill>
                            <a:schemeClr val="tx2"/>
                          </a:solidFill>
                        </a:rPr>
                        <a:t>1</a:t>
                      </a:r>
                      <a:r>
                        <a:rPr lang="en-US" sz="1600" b="1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600" b="1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Covered at plan benefits</a:t>
                      </a:r>
                      <a:r>
                        <a:rPr lang="en-US" sz="1600" kern="1200" baseline="300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41230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7244493B-5CE1-ECD1-E305-9CB94B14E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598" y="1524000"/>
            <a:ext cx="2364059" cy="2832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E016F1B-059F-E01A-254B-C1C291C34E5B}"/>
              </a:ext>
            </a:extLst>
          </p:cNvPr>
          <p:cNvSpPr txBox="1"/>
          <p:nvPr/>
        </p:nvSpPr>
        <p:spPr>
          <a:xfrm>
            <a:off x="534700" y="5715000"/>
            <a:ext cx="1097019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50" baseline="30000">
                <a:solidFill>
                  <a:srgbClr val="333333"/>
                </a:solidFill>
                <a:latin typeface="Calibri" panose="020F0502020204030204"/>
              </a:rPr>
              <a:t>1</a:t>
            </a:r>
            <a:r>
              <a:rPr kumimoji="0" lang="en-US" sz="95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Infertility drugs are only provided in connection with covered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0" i="0" u="none" strike="noStrike" kern="1200" cap="none" spc="0" normalizeH="0" baseline="3000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95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“Covered at plan benefits” indicates that the cost of the service will be applied to your plan’s standard cost-sharing (e.g., your copay for office visits, inpatient hospital stays,  or prescription drugs).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range_HPO_2020">
      <a:dk1>
        <a:srgbClr val="F58220"/>
      </a:dk1>
      <a:lt1>
        <a:srgbClr val="FFFFFF"/>
      </a:lt1>
      <a:dk2>
        <a:srgbClr val="333333"/>
      </a:dk2>
      <a:lt2>
        <a:srgbClr val="DDDDDD"/>
      </a:lt2>
      <a:accent1>
        <a:srgbClr val="F58220"/>
      </a:accent1>
      <a:accent2>
        <a:srgbClr val="CB177D"/>
      </a:accent2>
      <a:accent3>
        <a:srgbClr val="AAC832"/>
      </a:accent3>
      <a:accent4>
        <a:srgbClr val="5C068C"/>
      </a:accent4>
      <a:accent5>
        <a:srgbClr val="FDB913"/>
      </a:accent5>
      <a:accent6>
        <a:srgbClr val="6E6E6E"/>
      </a:accent6>
      <a:hlink>
        <a:srgbClr val="00548C"/>
      </a:hlink>
      <a:folHlink>
        <a:srgbClr val="00AEE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100" b="1" dirty="0" smtClean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range_HPO_2020">
      <a:dk1>
        <a:srgbClr val="F58220"/>
      </a:dk1>
      <a:lt1>
        <a:srgbClr val="FFFFFF"/>
      </a:lt1>
      <a:dk2>
        <a:srgbClr val="333333"/>
      </a:dk2>
      <a:lt2>
        <a:srgbClr val="DDDDDD"/>
      </a:lt2>
      <a:accent1>
        <a:srgbClr val="F58220"/>
      </a:accent1>
      <a:accent2>
        <a:srgbClr val="CB177D"/>
      </a:accent2>
      <a:accent3>
        <a:srgbClr val="AAC832"/>
      </a:accent3>
      <a:accent4>
        <a:srgbClr val="5C068C"/>
      </a:accent4>
      <a:accent5>
        <a:srgbClr val="FDB913"/>
      </a:accent5>
      <a:accent6>
        <a:srgbClr val="6E6E6E"/>
      </a:accent6>
      <a:hlink>
        <a:srgbClr val="00548C"/>
      </a:hlink>
      <a:folHlink>
        <a:srgbClr val="00AEE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100" b="1" dirty="0" smtClean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range_HPO_2020">
      <a:dk1>
        <a:srgbClr val="F58220"/>
      </a:dk1>
      <a:lt1>
        <a:srgbClr val="FFFFFF"/>
      </a:lt1>
      <a:dk2>
        <a:srgbClr val="333333"/>
      </a:dk2>
      <a:lt2>
        <a:srgbClr val="DDDDDD"/>
      </a:lt2>
      <a:accent1>
        <a:srgbClr val="F58220"/>
      </a:accent1>
      <a:accent2>
        <a:srgbClr val="CB177D"/>
      </a:accent2>
      <a:accent3>
        <a:srgbClr val="AAC832"/>
      </a:accent3>
      <a:accent4>
        <a:srgbClr val="5C068C"/>
      </a:accent4>
      <a:accent5>
        <a:srgbClr val="FDB913"/>
      </a:accent5>
      <a:accent6>
        <a:srgbClr val="6E6E6E"/>
      </a:accent6>
      <a:hlink>
        <a:srgbClr val="00548C"/>
      </a:hlink>
      <a:folHlink>
        <a:srgbClr val="00AEE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100" b="1" dirty="0" smtClean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range_HPO_2020">
      <a:dk1>
        <a:srgbClr val="F58220"/>
      </a:dk1>
      <a:lt1>
        <a:srgbClr val="FFFFFF"/>
      </a:lt1>
      <a:dk2>
        <a:srgbClr val="333333"/>
      </a:dk2>
      <a:lt2>
        <a:srgbClr val="DDDDDD"/>
      </a:lt2>
      <a:accent1>
        <a:srgbClr val="F58220"/>
      </a:accent1>
      <a:accent2>
        <a:srgbClr val="CB177D"/>
      </a:accent2>
      <a:accent3>
        <a:srgbClr val="AAC832"/>
      </a:accent3>
      <a:accent4>
        <a:srgbClr val="5C068C"/>
      </a:accent4>
      <a:accent5>
        <a:srgbClr val="FDB913"/>
      </a:accent5>
      <a:accent6>
        <a:srgbClr val="6E6E6E"/>
      </a:accent6>
      <a:hlink>
        <a:srgbClr val="00548C"/>
      </a:hlink>
      <a:folHlink>
        <a:srgbClr val="00AEE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100" b="1" dirty="0" smtClean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range_HPO_2020">
      <a:dk1>
        <a:srgbClr val="F58220"/>
      </a:dk1>
      <a:lt1>
        <a:srgbClr val="FFFFFF"/>
      </a:lt1>
      <a:dk2>
        <a:srgbClr val="333333"/>
      </a:dk2>
      <a:lt2>
        <a:srgbClr val="DDDDDD"/>
      </a:lt2>
      <a:accent1>
        <a:srgbClr val="F58220"/>
      </a:accent1>
      <a:accent2>
        <a:srgbClr val="CB177D"/>
      </a:accent2>
      <a:accent3>
        <a:srgbClr val="AAC832"/>
      </a:accent3>
      <a:accent4>
        <a:srgbClr val="5C068C"/>
      </a:accent4>
      <a:accent5>
        <a:srgbClr val="FDB913"/>
      </a:accent5>
      <a:accent6>
        <a:srgbClr val="6E6E6E"/>
      </a:accent6>
      <a:hlink>
        <a:srgbClr val="00548C"/>
      </a:hlink>
      <a:folHlink>
        <a:srgbClr val="00AEE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100" b="1" dirty="0" smtClean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range_HPO_2020">
      <a:dk1>
        <a:srgbClr val="F58220"/>
      </a:dk1>
      <a:lt1>
        <a:srgbClr val="FFFFFF"/>
      </a:lt1>
      <a:dk2>
        <a:srgbClr val="333333"/>
      </a:dk2>
      <a:lt2>
        <a:srgbClr val="DDDDDD"/>
      </a:lt2>
      <a:accent1>
        <a:srgbClr val="F58220"/>
      </a:accent1>
      <a:accent2>
        <a:srgbClr val="CB177D"/>
      </a:accent2>
      <a:accent3>
        <a:srgbClr val="AAC832"/>
      </a:accent3>
      <a:accent4>
        <a:srgbClr val="5C068C"/>
      </a:accent4>
      <a:accent5>
        <a:srgbClr val="FDB913"/>
      </a:accent5>
      <a:accent6>
        <a:srgbClr val="6E6E6E"/>
      </a:accent6>
      <a:hlink>
        <a:srgbClr val="00548C"/>
      </a:hlink>
      <a:folHlink>
        <a:srgbClr val="00AEE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100" b="1" dirty="0" smtClean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38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VariableListDefinition name="System" displayName="System" id="ab932702-b6fd-4ac7-ad7f-3859b656c295" isdomainofvalue="False" dataSourceId="c5ec042d-a722-4b70-8582-4d05063dee0e"/>
</file>

<file path=customXml/item10.xml><?xml version="1.0" encoding="utf-8"?>
<AllExternalAdhocVariableMappings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52567F3B68E644817E00F7DE9CDF90" ma:contentTypeVersion="18" ma:contentTypeDescription="Create a new document." ma:contentTypeScope="" ma:versionID="66651ef1abeae93a7d212ff8c3947536">
  <xsd:schema xmlns:xsd="http://www.w3.org/2001/XMLSchema" xmlns:xs="http://www.w3.org/2001/XMLSchema" xmlns:p="http://schemas.microsoft.com/office/2006/metadata/properties" xmlns:ns1="http://schemas.microsoft.com/sharepoint/v3" xmlns:ns2="5d3386c7-7f07-4f7b-8ab7-3038eaaec2d8" xmlns:ns3="47d0e0d5-ef3c-4377-86ae-e211a9df5e66" targetNamespace="http://schemas.microsoft.com/office/2006/metadata/properties" ma:root="true" ma:fieldsID="5c7f25808e7807ec6ff023884b3277b5" ns1:_="" ns2:_="" ns3:_="">
    <xsd:import namespace="http://schemas.microsoft.com/sharepoint/v3"/>
    <xsd:import namespace="5d3386c7-7f07-4f7b-8ab7-3038eaaec2d8"/>
    <xsd:import namespace="47d0e0d5-ef3c-4377-86ae-e211a9df5e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386c7-7f07-4f7b-8ab7-3038eaaec2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f5b6eb6-f54a-42b0-9e53-661be12aea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0e0d5-ef3c-4377-86ae-e211a9df5e6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da999ea-741a-4a73-a375-cb6acaab545c}" ma:internalName="TaxCatchAll" ma:showField="CatchAllData" ma:web="47d0e0d5-ef3c-4377-86ae-e211a9df5e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VariableList UniqueId="428bfdae-264e-4eca-9249-2854187d631a" Name="AD_HOC" ContentType="XML" MajorVersion="0" MinorVersion="1" isLocalCopy="False" IsBaseObject="False" DataSourceId="35b1b6b1-ad2d-4e6e-900f-583e3a4200f9" DataSourceMajorVersion="0" DataSourceMinorVersion="1"/>
</file>

<file path=customXml/item4.xml><?xml version="1.0" encoding="utf-8"?>
<VariableListDefinition name="Computed" displayName="Computed" id="b55e5820-d789-430f-9518-e91da9a12e88" isdomainofvalue="False" dataSourceId="3a46a9aa-a2f7-4c47-9a01-e225c6572f90"/>
</file>

<file path=customXml/item5.xml><?xml version="1.0" encoding="utf-8"?>
<VariableList UniqueId="b55e5820-d789-430f-9518-e91da9a12e88" Name="Computed" ContentType="XML" MajorVersion="0" MinorVersion="1" isLocalCopy="False" IsBaseObject="False" DataSourceId="3a46a9aa-a2f7-4c47-9a01-e225c6572f90" DataSourceMajorVersion="0" DataSourceMinorVersion="1"/>
</file>

<file path=customXml/item6.xml><?xml version="1.0" encoding="utf-8"?>
<VariableList UniqueId="ab932702-b6fd-4ac7-ad7f-3859b656c295" Name="System" ContentType="XML" MajorVersion="0" MinorVersion="1" isLocalCopy="False" IsBaseObject="False" DataSourceId="c5ec042d-a722-4b70-8582-4d05063dee0e" DataSourceMajorVersion="0" DataSourceMinorVersion="1"/>
</file>

<file path=customXml/item7.xml><?xml version="1.0" encoding="utf-8"?>
<VariableListDefinition name="AD_HOC" displayName="AD_HOC" id="428bfdae-264e-4eca-9249-2854187d631a" isdomainofvalue="False" dataSourceId="35b1b6b1-ad2d-4e6e-900f-583e3a4200f9"/>
</file>

<file path=customXml/item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5d3386c7-7f07-4f7b-8ab7-3038eaaec2d8">
      <Terms xmlns="http://schemas.microsoft.com/office/infopath/2007/PartnerControls"/>
    </lcf76f155ced4ddcb4097134ff3c332f>
    <TaxCatchAll xmlns="47d0e0d5-ef3c-4377-86ae-e211a9df5e66" xsi:nil="true"/>
  </documentManagement>
</p:properties>
</file>

<file path=customXml/itemProps1.xml><?xml version="1.0" encoding="utf-8"?>
<ds:datastoreItem xmlns:ds="http://schemas.openxmlformats.org/officeDocument/2006/customXml" ds:itemID="{4AD4644D-B547-4EF7-83E3-8EE0770662BD}">
  <ds:schemaRefs/>
</ds:datastoreItem>
</file>

<file path=customXml/itemProps10.xml><?xml version="1.0" encoding="utf-8"?>
<ds:datastoreItem xmlns:ds="http://schemas.openxmlformats.org/officeDocument/2006/customXml" ds:itemID="{6519FD30-BD32-40B0-91C0-D52B0C5FDCEB}">
  <ds:schemaRefs/>
</ds:datastoreItem>
</file>

<file path=customXml/itemProps2.xml><?xml version="1.0" encoding="utf-8"?>
<ds:datastoreItem xmlns:ds="http://schemas.openxmlformats.org/officeDocument/2006/customXml" ds:itemID="{B2A7F32C-F7F6-49EE-9353-0CBE9DA3BD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d3386c7-7f07-4f7b-8ab7-3038eaaec2d8"/>
    <ds:schemaRef ds:uri="47d0e0d5-ef3c-4377-86ae-e211a9df5e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4527FA-5F88-4E19-BFBD-139A9F206BBB}">
  <ds:schemaRefs/>
</ds:datastoreItem>
</file>

<file path=customXml/itemProps4.xml><?xml version="1.0" encoding="utf-8"?>
<ds:datastoreItem xmlns:ds="http://schemas.openxmlformats.org/officeDocument/2006/customXml" ds:itemID="{097343E1-A7D2-4FC3-9B78-505325EF3B42}">
  <ds:schemaRefs/>
</ds:datastoreItem>
</file>

<file path=customXml/itemProps5.xml><?xml version="1.0" encoding="utf-8"?>
<ds:datastoreItem xmlns:ds="http://schemas.openxmlformats.org/officeDocument/2006/customXml" ds:itemID="{04ADAA97-5E56-470F-B170-F1B10C7A453D}">
  <ds:schemaRefs/>
</ds:datastoreItem>
</file>

<file path=customXml/itemProps6.xml><?xml version="1.0" encoding="utf-8"?>
<ds:datastoreItem xmlns:ds="http://schemas.openxmlformats.org/officeDocument/2006/customXml" ds:itemID="{F609EC0A-4D62-44ED-B6A0-72D1C0E6FDB0}">
  <ds:schemaRefs/>
</ds:datastoreItem>
</file>

<file path=customXml/itemProps7.xml><?xml version="1.0" encoding="utf-8"?>
<ds:datastoreItem xmlns:ds="http://schemas.openxmlformats.org/officeDocument/2006/customXml" ds:itemID="{C62D7CDD-059B-4A3E-8C68-D6B9F8EB4391}">
  <ds:schemaRefs/>
</ds:datastoreItem>
</file>

<file path=customXml/itemProps8.xml><?xml version="1.0" encoding="utf-8"?>
<ds:datastoreItem xmlns:ds="http://schemas.openxmlformats.org/officeDocument/2006/customXml" ds:itemID="{AC182363-D5D3-4A6F-A288-69483008F04C}">
  <ds:schemaRefs>
    <ds:schemaRef ds:uri="http://schemas.microsoft.com/sharepoint/v3/contenttype/forms"/>
  </ds:schemaRefs>
</ds:datastoreItem>
</file>

<file path=customXml/itemProps9.xml><?xml version="1.0" encoding="utf-8"?>
<ds:datastoreItem xmlns:ds="http://schemas.openxmlformats.org/officeDocument/2006/customXml" ds:itemID="{DD85F5E8-D250-4362-A8D0-4B78A3B18DB4}">
  <ds:schemaRefs>
    <ds:schemaRef ds:uri="47d0e0d5-ef3c-4377-86ae-e211a9df5e66"/>
    <ds:schemaRef ds:uri="5d3386c7-7f07-4f7b-8ab7-3038eaaec2d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2438</Words>
  <Application>Microsoft Macintosh PowerPoint</Application>
  <PresentationFormat>Widescreen</PresentationFormat>
  <Paragraphs>329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.AppleSystemUIFont</vt:lpstr>
      <vt:lpstr>Aptos Display</vt:lpstr>
      <vt:lpstr>Arial</vt:lpstr>
      <vt:lpstr>ArialMT</vt:lpstr>
      <vt:lpstr>Calibri</vt:lpstr>
      <vt:lpstr>Calibri Light</vt:lpstr>
      <vt:lpstr>Georgia</vt:lpstr>
      <vt:lpstr>Tahoma</vt:lpstr>
      <vt:lpstr>Wingdings</vt:lpstr>
      <vt:lpstr>ヒラギノ角ゴ Pro W3</vt:lpstr>
      <vt:lpstr>Office Theme</vt:lpstr>
      <vt:lpstr>6_Office Theme</vt:lpstr>
      <vt:lpstr>3_Office Theme</vt:lpstr>
      <vt:lpstr>1_Office Theme</vt:lpstr>
      <vt:lpstr>2_Office Theme</vt:lpstr>
      <vt:lpstr>4_Office Theme</vt:lpstr>
      <vt:lpstr>5_Office Theme</vt:lpstr>
      <vt:lpstr>2026 University of California Open Enrollment </vt:lpstr>
      <vt:lpstr>Why Health Net?</vt:lpstr>
      <vt:lpstr>What’s new for 2026?  -  UC Blue &amp; Gold Benefits</vt:lpstr>
      <vt:lpstr>2026 Coverage Overview</vt:lpstr>
      <vt:lpstr>2026 Coverage Overview (cont’d) </vt:lpstr>
      <vt:lpstr>Mail Service Pharmacy™ and Maintenance Choice® Program1</vt:lpstr>
      <vt:lpstr>Health Net Behavioral Health</vt:lpstr>
      <vt:lpstr>2026 Behavioral Health Benefits</vt:lpstr>
      <vt:lpstr>Enhanced Infertility Benefits</vt:lpstr>
      <vt:lpstr>Chiropractic and Acupuncture Program</vt:lpstr>
      <vt:lpstr>Teladoc – Telehealth Services   ENJOY ACCESS TO TELEDOC VIRTUAL VISITS AT NO COPAY!  </vt:lpstr>
      <vt:lpstr>MinuteClinic</vt:lpstr>
      <vt:lpstr>Find a Provider</vt:lpstr>
      <vt:lpstr>Find a Provider  Main Screen</vt:lpstr>
      <vt:lpstr>Find a Provider PLAN SELECTION</vt:lpstr>
      <vt:lpstr>Find a Provider Search Bar &amp; Provider Category Tiles</vt:lpstr>
      <vt:lpstr>Provider Card medical professional Example</vt:lpstr>
      <vt:lpstr>Top PPGs utilized in Riverside by UC B&amp;G members:   </vt:lpstr>
      <vt:lpstr>Health Net Doula Program  Doulas support the all-around needs of pregnant and postpartum persons </vt:lpstr>
      <vt:lpstr>Eat Right Now® by Sharecare Digital Weight Loss and Diabetes Prevention Program</vt:lpstr>
      <vt:lpstr>Active &amp; Fit Direct Fitness Discount Program</vt:lpstr>
      <vt:lpstr>Dedicated Health Benefit Navigators</vt:lpstr>
      <vt:lpstr>Get More Done Online at healthnet.com/uc</vt:lpstr>
      <vt:lpstr>Contact Page</vt:lpstr>
      <vt:lpstr>Thank you!</vt:lpstr>
    </vt:vector>
  </TitlesOfParts>
  <Company>Centene, Corp.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Ilene J. Marcus</dc:creator>
  <cp:lastModifiedBy>Jorge Sanchez</cp:lastModifiedBy>
  <cp:revision>4</cp:revision>
  <dcterms:created xsi:type="dcterms:W3CDTF">2019-05-07T18:59:23Z</dcterms:created>
  <dcterms:modified xsi:type="dcterms:W3CDTF">2025-11-05T15:53:27Z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0x0101001B52567F3B68E644817E00F7DE9CDF90</vt:lpwstr>
  </property>
  <property fmtid="{D5CDD505-2E9C-101B-9397-08002B2CF9AE}" pid="3" name="MSIP_Label_5a776955-85f6-4fec-9553-96dd3e0373c4_Enabled">
    <vt:lpwstr>true</vt:lpwstr>
  </property>
  <property fmtid="{D5CDD505-2E9C-101B-9397-08002B2CF9AE}" pid="4" name="MSIP_Label_5a776955-85f6-4fec-9553-96dd3e0373c4_SetDate">
    <vt:lpwstr>2022-09-14T18:46:35Z</vt:lpwstr>
  </property>
  <property fmtid="{D5CDD505-2E9C-101B-9397-08002B2CF9AE}" pid="5" name="MSIP_Label_5a776955-85f6-4fec-9553-96dd3e0373c4_Method">
    <vt:lpwstr>Standard</vt:lpwstr>
  </property>
  <property fmtid="{D5CDD505-2E9C-101B-9397-08002B2CF9AE}" pid="6" name="MSIP_Label_5a776955-85f6-4fec-9553-96dd3e0373c4_Name">
    <vt:lpwstr>Confidential</vt:lpwstr>
  </property>
  <property fmtid="{D5CDD505-2E9C-101B-9397-08002B2CF9AE}" pid="7" name="MSIP_Label_5a776955-85f6-4fec-9553-96dd3e0373c4_SiteId">
    <vt:lpwstr>f45ccc07-e57e-4d15-bf6f-f6cbccd2d395</vt:lpwstr>
  </property>
  <property fmtid="{D5CDD505-2E9C-101B-9397-08002B2CF9AE}" pid="8" name="MSIP_Label_5a776955-85f6-4fec-9553-96dd3e0373c4_ActionId">
    <vt:lpwstr>668e2afb-80e7-42a0-bbd8-ec933816a9c2</vt:lpwstr>
  </property>
  <property fmtid="{D5CDD505-2E9C-101B-9397-08002B2CF9AE}" pid="9" name="MSIP_Label_5a776955-85f6-4fec-9553-96dd3e0373c4_ContentBits">
    <vt:lpwstr>0</vt:lpwstr>
  </property>
  <property fmtid="{D5CDD505-2E9C-101B-9397-08002B2CF9AE}" pid="10" name="MediaServiceImageTags">
    <vt:lpwstr/>
  </property>
</Properties>
</file>